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4"/>
  </p:sldMasterIdLst>
  <p:notesMasterIdLst>
    <p:notesMasterId r:id="rId13"/>
  </p:notesMasterIdLst>
  <p:sldIdLst>
    <p:sldId id="263" r:id="rId5"/>
    <p:sldId id="257" r:id="rId6"/>
    <p:sldId id="259" r:id="rId7"/>
    <p:sldId id="261" r:id="rId8"/>
    <p:sldId id="265" r:id="rId9"/>
    <p:sldId id="266" r:id="rId10"/>
    <p:sldId id="258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8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56" y="10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57466-957A-49C6-A4C5-EA371F752C33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79050-C834-41E3-96FD-5F7F095B1D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326E4-B7EE-4F35-AA43-BEEB17BFCF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38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F19A-1E5A-8853-8A57-2E06CD95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3D8CBC-D413-2314-134C-8E31C9A77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D25C9C-7136-1F5E-8B69-DC57C12EB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371A8B-BA93-E783-055B-82C386317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326E4-B7EE-4F35-AA43-BEEB17BFCF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63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E1548-F366-1F2E-F358-2845C9B8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FE9EC3-9E51-16EE-05E0-5A9B5FDDA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B6AD53-7141-79F7-0455-F8C1C7644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D1875-DEE5-9568-7D8D-A88DD91E2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0326E4-B7EE-4F35-AA43-BEEB17BFCF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89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0A5CB-CE12-F6F1-CACB-15409E57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A03E38-34F3-4A51-3D02-AFEF8904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9A5A4-D3F9-42AA-B86B-BBA46C655436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40974C-718F-6FD0-7CF5-DB0E29F4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39F9E2-2B61-CB44-0D6E-A4BF410E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B17C2-1EE1-4646-A059-07BDEBCC2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16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582D5-FEE5-9136-BC58-B1873D53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9A5A4-D3F9-42AA-B86B-BBA46C655436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5B4ADB-C6F4-90C9-442F-0A906E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D7DDB1-DD01-2D9D-0BAE-B3751C6F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B17C2-1EE1-4646-A059-07BDEBCC2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F59D5668-BE93-68F8-6854-F0D1742A38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91345" y="4299232"/>
            <a:ext cx="2005013" cy="2005013"/>
          </a:xfrm>
          <a:custGeom>
            <a:avLst/>
            <a:gdLst>
              <a:gd name="connsiteX0" fmla="*/ 149975 w 2005013"/>
              <a:gd name="connsiteY0" fmla="*/ 0 h 2005013"/>
              <a:gd name="connsiteX1" fmla="*/ 1855038 w 2005013"/>
              <a:gd name="connsiteY1" fmla="*/ 0 h 2005013"/>
              <a:gd name="connsiteX2" fmla="*/ 2005013 w 2005013"/>
              <a:gd name="connsiteY2" fmla="*/ 149975 h 2005013"/>
              <a:gd name="connsiteX3" fmla="*/ 2005013 w 2005013"/>
              <a:gd name="connsiteY3" fmla="*/ 1855038 h 2005013"/>
              <a:gd name="connsiteX4" fmla="*/ 1855038 w 2005013"/>
              <a:gd name="connsiteY4" fmla="*/ 2005013 h 2005013"/>
              <a:gd name="connsiteX5" fmla="*/ 149975 w 2005013"/>
              <a:gd name="connsiteY5" fmla="*/ 2005013 h 2005013"/>
              <a:gd name="connsiteX6" fmla="*/ 0 w 2005013"/>
              <a:gd name="connsiteY6" fmla="*/ 1855038 h 2005013"/>
              <a:gd name="connsiteX7" fmla="*/ 0 w 2005013"/>
              <a:gd name="connsiteY7" fmla="*/ 149975 h 2005013"/>
              <a:gd name="connsiteX8" fmla="*/ 149975 w 2005013"/>
              <a:gd name="connsiteY8" fmla="*/ 0 h 200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5013" h="2005013">
                <a:moveTo>
                  <a:pt x="149975" y="0"/>
                </a:moveTo>
                <a:lnTo>
                  <a:pt x="1855038" y="0"/>
                </a:lnTo>
                <a:cubicBezTo>
                  <a:pt x="1937867" y="0"/>
                  <a:pt x="2005013" y="67146"/>
                  <a:pt x="2005013" y="149975"/>
                </a:cubicBezTo>
                <a:lnTo>
                  <a:pt x="2005013" y="1855038"/>
                </a:lnTo>
                <a:cubicBezTo>
                  <a:pt x="2005013" y="1937867"/>
                  <a:pt x="1937867" y="2005013"/>
                  <a:pt x="1855038" y="2005013"/>
                </a:cubicBezTo>
                <a:lnTo>
                  <a:pt x="149975" y="2005013"/>
                </a:lnTo>
                <a:cubicBezTo>
                  <a:pt x="67146" y="2005013"/>
                  <a:pt x="0" y="1937867"/>
                  <a:pt x="0" y="1855038"/>
                </a:cubicBezTo>
                <a:lnTo>
                  <a:pt x="0" y="149975"/>
                </a:lnTo>
                <a:cubicBezTo>
                  <a:pt x="0" y="67146"/>
                  <a:pt x="67146" y="0"/>
                  <a:pt x="149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70BFE0B-D8D2-0366-F49F-100615607C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09036" y="2192576"/>
            <a:ext cx="2005013" cy="2005013"/>
          </a:xfrm>
          <a:custGeom>
            <a:avLst/>
            <a:gdLst>
              <a:gd name="connsiteX0" fmla="*/ 149975 w 2005013"/>
              <a:gd name="connsiteY0" fmla="*/ 0 h 2005013"/>
              <a:gd name="connsiteX1" fmla="*/ 1855038 w 2005013"/>
              <a:gd name="connsiteY1" fmla="*/ 0 h 2005013"/>
              <a:gd name="connsiteX2" fmla="*/ 2005013 w 2005013"/>
              <a:gd name="connsiteY2" fmla="*/ 149975 h 2005013"/>
              <a:gd name="connsiteX3" fmla="*/ 2005013 w 2005013"/>
              <a:gd name="connsiteY3" fmla="*/ 1855038 h 2005013"/>
              <a:gd name="connsiteX4" fmla="*/ 1855038 w 2005013"/>
              <a:gd name="connsiteY4" fmla="*/ 2005013 h 2005013"/>
              <a:gd name="connsiteX5" fmla="*/ 149975 w 2005013"/>
              <a:gd name="connsiteY5" fmla="*/ 2005013 h 2005013"/>
              <a:gd name="connsiteX6" fmla="*/ 0 w 2005013"/>
              <a:gd name="connsiteY6" fmla="*/ 1855038 h 2005013"/>
              <a:gd name="connsiteX7" fmla="*/ 0 w 2005013"/>
              <a:gd name="connsiteY7" fmla="*/ 149975 h 2005013"/>
              <a:gd name="connsiteX8" fmla="*/ 149975 w 2005013"/>
              <a:gd name="connsiteY8" fmla="*/ 0 h 200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5013" h="2005013">
                <a:moveTo>
                  <a:pt x="149975" y="0"/>
                </a:moveTo>
                <a:lnTo>
                  <a:pt x="1855038" y="0"/>
                </a:lnTo>
                <a:cubicBezTo>
                  <a:pt x="1937867" y="0"/>
                  <a:pt x="2005013" y="67146"/>
                  <a:pt x="2005013" y="149975"/>
                </a:cubicBezTo>
                <a:lnTo>
                  <a:pt x="2005013" y="1855038"/>
                </a:lnTo>
                <a:cubicBezTo>
                  <a:pt x="2005013" y="1937867"/>
                  <a:pt x="1937867" y="2005013"/>
                  <a:pt x="1855038" y="2005013"/>
                </a:cubicBezTo>
                <a:lnTo>
                  <a:pt x="149975" y="2005013"/>
                </a:lnTo>
                <a:cubicBezTo>
                  <a:pt x="67146" y="2005013"/>
                  <a:pt x="0" y="1937867"/>
                  <a:pt x="0" y="1855038"/>
                </a:cubicBezTo>
                <a:lnTo>
                  <a:pt x="0" y="149975"/>
                </a:lnTo>
                <a:cubicBezTo>
                  <a:pt x="0" y="67146"/>
                  <a:pt x="67146" y="0"/>
                  <a:pt x="149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3C3CA5B-EF15-D526-58D6-C6D1BF567A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73654" y="2192576"/>
            <a:ext cx="2005013" cy="2005013"/>
          </a:xfrm>
          <a:custGeom>
            <a:avLst/>
            <a:gdLst>
              <a:gd name="connsiteX0" fmla="*/ 149975 w 2005013"/>
              <a:gd name="connsiteY0" fmla="*/ 0 h 2005013"/>
              <a:gd name="connsiteX1" fmla="*/ 1855038 w 2005013"/>
              <a:gd name="connsiteY1" fmla="*/ 0 h 2005013"/>
              <a:gd name="connsiteX2" fmla="*/ 2005013 w 2005013"/>
              <a:gd name="connsiteY2" fmla="*/ 149975 h 2005013"/>
              <a:gd name="connsiteX3" fmla="*/ 2005013 w 2005013"/>
              <a:gd name="connsiteY3" fmla="*/ 1855038 h 2005013"/>
              <a:gd name="connsiteX4" fmla="*/ 1855038 w 2005013"/>
              <a:gd name="connsiteY4" fmla="*/ 2005013 h 2005013"/>
              <a:gd name="connsiteX5" fmla="*/ 149975 w 2005013"/>
              <a:gd name="connsiteY5" fmla="*/ 2005013 h 2005013"/>
              <a:gd name="connsiteX6" fmla="*/ 0 w 2005013"/>
              <a:gd name="connsiteY6" fmla="*/ 1855038 h 2005013"/>
              <a:gd name="connsiteX7" fmla="*/ 0 w 2005013"/>
              <a:gd name="connsiteY7" fmla="*/ 149975 h 2005013"/>
              <a:gd name="connsiteX8" fmla="*/ 149975 w 2005013"/>
              <a:gd name="connsiteY8" fmla="*/ 0 h 200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5013" h="2005013">
                <a:moveTo>
                  <a:pt x="149975" y="0"/>
                </a:moveTo>
                <a:lnTo>
                  <a:pt x="1855038" y="0"/>
                </a:lnTo>
                <a:cubicBezTo>
                  <a:pt x="1937867" y="0"/>
                  <a:pt x="2005013" y="67146"/>
                  <a:pt x="2005013" y="149975"/>
                </a:cubicBezTo>
                <a:lnTo>
                  <a:pt x="2005013" y="1855038"/>
                </a:lnTo>
                <a:cubicBezTo>
                  <a:pt x="2005013" y="1937867"/>
                  <a:pt x="1937867" y="2005013"/>
                  <a:pt x="1855038" y="2005013"/>
                </a:cubicBezTo>
                <a:lnTo>
                  <a:pt x="149975" y="2005013"/>
                </a:lnTo>
                <a:cubicBezTo>
                  <a:pt x="67146" y="2005013"/>
                  <a:pt x="0" y="1937867"/>
                  <a:pt x="0" y="1855038"/>
                </a:cubicBezTo>
                <a:lnTo>
                  <a:pt x="0" y="149975"/>
                </a:lnTo>
                <a:cubicBezTo>
                  <a:pt x="0" y="67146"/>
                  <a:pt x="67146" y="0"/>
                  <a:pt x="149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582D5-FEE5-9136-BC58-B1873D53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9A5A4-D3F9-42AA-B86B-BBA46C655436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5B4ADB-C6F4-90C9-442F-0A906E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D7DDB1-DD01-2D9D-0BAE-B3751C6F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B17C2-1EE1-4646-A059-07BDEBCC2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20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  <p15:guide id="2" pos="731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7EE9E46-80EA-3F6E-CC8F-0EE4E8F6FF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7788" y="5080000"/>
            <a:ext cx="2581275" cy="15335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E3434B4A-D9A3-292A-CBE6-D9C7FECA4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2937" y="5080000"/>
            <a:ext cx="2581275" cy="15335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C179C7AD-24A9-A26E-BBFD-890945D161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05362" y="4619728"/>
            <a:ext cx="2581275" cy="15335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582D5-FEE5-9136-BC58-B1873D53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9A5A4-D3F9-42AA-B86B-BBA46C655436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5B4ADB-C6F4-90C9-442F-0A906E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D7DDB1-DD01-2D9D-0BAE-B3751C6F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B17C2-1EE1-4646-A059-07BDEBCC2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03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  <p15:guide id="2" pos="731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B492F6C-7CB9-B457-E4E1-6525D8395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1228" y="644532"/>
            <a:ext cx="2794000" cy="2794000"/>
          </a:xfrm>
          <a:custGeom>
            <a:avLst/>
            <a:gdLst>
              <a:gd name="connsiteX0" fmla="*/ 1397000 w 2794000"/>
              <a:gd name="connsiteY0" fmla="*/ 0 h 2794000"/>
              <a:gd name="connsiteX1" fmla="*/ 2794000 w 2794000"/>
              <a:gd name="connsiteY1" fmla="*/ 1397000 h 2794000"/>
              <a:gd name="connsiteX2" fmla="*/ 1397000 w 2794000"/>
              <a:gd name="connsiteY2" fmla="*/ 2794000 h 2794000"/>
              <a:gd name="connsiteX3" fmla="*/ 0 w 2794000"/>
              <a:gd name="connsiteY3" fmla="*/ 1397000 h 2794000"/>
              <a:gd name="connsiteX4" fmla="*/ 1397000 w 2794000"/>
              <a:gd name="connsiteY4" fmla="*/ 0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000" h="2794000">
                <a:moveTo>
                  <a:pt x="1397000" y="0"/>
                </a:moveTo>
                <a:cubicBezTo>
                  <a:pt x="2168542" y="0"/>
                  <a:pt x="2794000" y="625458"/>
                  <a:pt x="2794000" y="1397000"/>
                </a:cubicBezTo>
                <a:cubicBezTo>
                  <a:pt x="2794000" y="2168542"/>
                  <a:pt x="2168542" y="2794000"/>
                  <a:pt x="1397000" y="2794000"/>
                </a:cubicBezTo>
                <a:cubicBezTo>
                  <a:pt x="625458" y="2794000"/>
                  <a:pt x="0" y="2168542"/>
                  <a:pt x="0" y="1397000"/>
                </a:cubicBezTo>
                <a:cubicBezTo>
                  <a:pt x="0" y="625458"/>
                  <a:pt x="625458" y="0"/>
                  <a:pt x="1397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A34D32A-3D83-7CD1-3C13-A6F0448921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1228" y="3854254"/>
            <a:ext cx="2794000" cy="2794000"/>
          </a:xfrm>
          <a:custGeom>
            <a:avLst/>
            <a:gdLst>
              <a:gd name="connsiteX0" fmla="*/ 1397000 w 2794000"/>
              <a:gd name="connsiteY0" fmla="*/ 0 h 2794000"/>
              <a:gd name="connsiteX1" fmla="*/ 2794000 w 2794000"/>
              <a:gd name="connsiteY1" fmla="*/ 1397000 h 2794000"/>
              <a:gd name="connsiteX2" fmla="*/ 1397000 w 2794000"/>
              <a:gd name="connsiteY2" fmla="*/ 2794000 h 2794000"/>
              <a:gd name="connsiteX3" fmla="*/ 0 w 2794000"/>
              <a:gd name="connsiteY3" fmla="*/ 1397000 h 2794000"/>
              <a:gd name="connsiteX4" fmla="*/ 1397000 w 2794000"/>
              <a:gd name="connsiteY4" fmla="*/ 0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000" h="2794000">
                <a:moveTo>
                  <a:pt x="1397000" y="0"/>
                </a:moveTo>
                <a:cubicBezTo>
                  <a:pt x="2168542" y="0"/>
                  <a:pt x="2794000" y="625458"/>
                  <a:pt x="2794000" y="1397000"/>
                </a:cubicBezTo>
                <a:cubicBezTo>
                  <a:pt x="2794000" y="2168542"/>
                  <a:pt x="2168542" y="2794000"/>
                  <a:pt x="1397000" y="2794000"/>
                </a:cubicBezTo>
                <a:cubicBezTo>
                  <a:pt x="625458" y="2794000"/>
                  <a:pt x="0" y="2168542"/>
                  <a:pt x="0" y="1397000"/>
                </a:cubicBezTo>
                <a:cubicBezTo>
                  <a:pt x="0" y="625458"/>
                  <a:pt x="625458" y="0"/>
                  <a:pt x="1397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582D5-FEE5-9136-BC58-B1873D53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9A5A4-D3F9-42AA-B86B-BBA46C655436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5B4ADB-C6F4-90C9-442F-0A906E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D7DDB1-DD01-2D9D-0BAE-B3751C6F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B17C2-1EE1-4646-A059-07BDEBCC2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49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  <p15:guide id="2" pos="731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417C7B2-A9B2-75A1-EF42-F572695A2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3" y="2578100"/>
            <a:ext cx="3108325" cy="18256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C217F3A1-65EF-101C-A516-77D4A9B913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6590" y="2578100"/>
            <a:ext cx="3108325" cy="18256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E1111ACF-4F88-C3F5-198A-FB5A274E2E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7063" y="4483100"/>
            <a:ext cx="3108325" cy="18256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9">
            <a:extLst>
              <a:ext uri="{FF2B5EF4-FFF2-40B4-BE49-F238E27FC236}">
                <a16:creationId xmlns:a16="http://schemas.microsoft.com/office/drawing/2014/main" id="{9BC17A02-A467-C76F-E492-AE9593AD37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25971" y="4483100"/>
            <a:ext cx="3108325" cy="18256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582D5-FEE5-9136-BC58-B1873D53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9A5A4-D3F9-42AA-B86B-BBA46C655436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5B4ADB-C6F4-90C9-442F-0A906E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D7DDB1-DD01-2D9D-0BAE-B3751C6F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B17C2-1EE1-4646-A059-07BDEBCC2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76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  <p15:guide id="2" pos="731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B7081A-C46E-1A65-1407-0186A4B243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49051" y="2091699"/>
            <a:ext cx="3646280" cy="3646280"/>
          </a:xfrm>
          <a:custGeom>
            <a:avLst/>
            <a:gdLst>
              <a:gd name="connsiteX0" fmla="*/ 1823140 w 3646280"/>
              <a:gd name="connsiteY0" fmla="*/ 0 h 3646280"/>
              <a:gd name="connsiteX1" fmla="*/ 3646280 w 3646280"/>
              <a:gd name="connsiteY1" fmla="*/ 1823140 h 3646280"/>
              <a:gd name="connsiteX2" fmla="*/ 1823140 w 3646280"/>
              <a:gd name="connsiteY2" fmla="*/ 3646280 h 3646280"/>
              <a:gd name="connsiteX3" fmla="*/ 0 w 3646280"/>
              <a:gd name="connsiteY3" fmla="*/ 1823140 h 3646280"/>
              <a:gd name="connsiteX4" fmla="*/ 1823140 w 3646280"/>
              <a:gd name="connsiteY4" fmla="*/ 0 h 364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6280" h="3646280">
                <a:moveTo>
                  <a:pt x="1823140" y="0"/>
                </a:moveTo>
                <a:cubicBezTo>
                  <a:pt x="2830032" y="0"/>
                  <a:pt x="3646280" y="816248"/>
                  <a:pt x="3646280" y="1823140"/>
                </a:cubicBezTo>
                <a:cubicBezTo>
                  <a:pt x="3646280" y="2830032"/>
                  <a:pt x="2830032" y="3646280"/>
                  <a:pt x="1823140" y="3646280"/>
                </a:cubicBezTo>
                <a:cubicBezTo>
                  <a:pt x="816248" y="3646280"/>
                  <a:pt x="0" y="2830032"/>
                  <a:pt x="0" y="1823140"/>
                </a:cubicBezTo>
                <a:cubicBezTo>
                  <a:pt x="0" y="816248"/>
                  <a:pt x="816248" y="0"/>
                  <a:pt x="18231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2582D5-FEE5-9136-BC58-B1873D53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9A5A4-D3F9-42AA-B86B-BBA46C655436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5B4ADB-C6F4-90C9-442F-0A906E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D7DDB1-DD01-2D9D-0BAE-B3751C6F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B17C2-1EE1-4646-A059-07BDEBCC2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095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7">
          <p15:clr>
            <a:srgbClr val="FBAE40"/>
          </p15:clr>
        </p15:guide>
        <p15:guide id="2" pos="731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EC7CC2-184A-A4BD-A9FC-94122322D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43A27-3E53-6647-392E-E9F39C953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EE9A3-1E0A-E647-106E-E5F7F3B81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E9A5A4-D3F9-42AA-B86B-BBA46C655436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8104D-C33B-F9BC-0707-00DC81BB0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669D4-03D3-7C30-8FF2-2DA590CAD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4B17C2-1EE1-4646-A059-07BDEBCC2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36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, 전자 기기, 노트북, 입력 장치이(가) 표시된 사진&#10;&#10;자동 생성된 설명">
            <a:extLst>
              <a:ext uri="{FF2B5EF4-FFF2-40B4-BE49-F238E27FC236}">
                <a16:creationId xmlns:a16="http://schemas.microsoft.com/office/drawing/2014/main" id="{BA665F3E-3138-B356-A2D5-FA61A3DB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37" y="703709"/>
            <a:ext cx="8875755" cy="685800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E8AC4-C885-745E-2C87-DC9382423652}"/>
              </a:ext>
            </a:extLst>
          </p:cNvPr>
          <p:cNvSpPr txBox="1"/>
          <p:nvPr/>
        </p:nvSpPr>
        <p:spPr>
          <a:xfrm>
            <a:off x="765264" y="5372604"/>
            <a:ext cx="5492661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2020170393  </a:t>
            </a:r>
            <a:r>
              <a:rPr lang="en-US" altLang="ko-KR" sz="1400" dirty="0" err="1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Junhwan</a:t>
            </a: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 Choi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2020190633  </a:t>
            </a:r>
            <a:r>
              <a:rPr lang="en-US" altLang="ko-KR" sz="1400" dirty="0" err="1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Youmin</a:t>
            </a: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 Kim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2021320016  Geon Woo Lim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2021320030  </a:t>
            </a:r>
            <a:r>
              <a:rPr lang="en-US" altLang="ko-KR" sz="1400" dirty="0" err="1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Chanwoo</a:t>
            </a: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 Park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2020130885  </a:t>
            </a:r>
            <a:r>
              <a:rPr lang="en-US" altLang="ko-KR" sz="1400" dirty="0" err="1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Dohun</a:t>
            </a: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 Kim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2020320008  Tae Geon Um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2021320018  </a:t>
            </a:r>
            <a:r>
              <a:rPr lang="en-US" altLang="ko-KR" sz="1400" dirty="0" err="1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Taehee</a:t>
            </a: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 Jeong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alpha val="56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2024952875  Tommy Tran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BFF14-B8CA-806E-90DB-6B43B9A40BF0}"/>
              </a:ext>
            </a:extLst>
          </p:cNvPr>
          <p:cNvSpPr txBox="1"/>
          <p:nvPr/>
        </p:nvSpPr>
        <p:spPr>
          <a:xfrm>
            <a:off x="770427" y="1301858"/>
            <a:ext cx="9195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Attendance Verification System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Using Wi-Fi Access Points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2F657-F542-8184-970E-C8F57B925F0D}"/>
              </a:ext>
            </a:extLst>
          </p:cNvPr>
          <p:cNvSpPr txBox="1"/>
          <p:nvPr/>
        </p:nvSpPr>
        <p:spPr>
          <a:xfrm>
            <a:off x="765264" y="1156780"/>
            <a:ext cx="2338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6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COSE242 : Data Communication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B7072D-E160-6FEE-432B-483DAE94B523}"/>
              </a:ext>
            </a:extLst>
          </p:cNvPr>
          <p:cNvSpPr/>
          <p:nvPr/>
        </p:nvSpPr>
        <p:spPr>
          <a:xfrm>
            <a:off x="816922" y="5419724"/>
            <a:ext cx="2218374" cy="218282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E8191A9-84C7-605A-700F-264375D0DAED}"/>
              </a:ext>
            </a:extLst>
          </p:cNvPr>
          <p:cNvCxnSpPr>
            <a:cxnSpLocks/>
          </p:cNvCxnSpPr>
          <p:nvPr/>
        </p:nvCxnSpPr>
        <p:spPr>
          <a:xfrm>
            <a:off x="3035296" y="5419724"/>
            <a:ext cx="0" cy="218282"/>
          </a:xfrm>
          <a:prstGeom prst="straightConnector1">
            <a:avLst/>
          </a:prstGeom>
          <a:ln>
            <a:solidFill>
              <a:schemeClr val="accent3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C1F962D-C680-1B69-51B4-49882D4F01EE}"/>
              </a:ext>
            </a:extLst>
          </p:cNvPr>
          <p:cNvCxnSpPr>
            <a:cxnSpLocks/>
          </p:cNvCxnSpPr>
          <p:nvPr/>
        </p:nvCxnSpPr>
        <p:spPr>
          <a:xfrm flipH="1" flipV="1">
            <a:off x="816922" y="5419724"/>
            <a:ext cx="153" cy="218282"/>
          </a:xfrm>
          <a:prstGeom prst="straightConnector1">
            <a:avLst/>
          </a:prstGeom>
          <a:ln>
            <a:solidFill>
              <a:schemeClr val="accent3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4D2B6A0-0487-191B-129D-06A2190C8890}"/>
              </a:ext>
            </a:extLst>
          </p:cNvPr>
          <p:cNvSpPr/>
          <p:nvPr/>
        </p:nvSpPr>
        <p:spPr>
          <a:xfrm>
            <a:off x="2056096" y="5043397"/>
            <a:ext cx="979200" cy="250683"/>
          </a:xfrm>
          <a:prstGeom prst="wedgeRoundRectCallout">
            <a:avLst>
              <a:gd name="adj1" fmla="val -20701"/>
              <a:gd name="adj2" fmla="val 76399"/>
              <a:gd name="adj3" fmla="val 16667"/>
            </a:avLst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652009-E037-3AB7-5250-42630B4CABCC}"/>
              </a:ext>
            </a:extLst>
          </p:cNvPr>
          <p:cNvSpPr txBox="1"/>
          <p:nvPr/>
        </p:nvSpPr>
        <p:spPr>
          <a:xfrm>
            <a:off x="2035092" y="5030239"/>
            <a:ext cx="104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alpha val="50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Team</a:t>
            </a:r>
            <a:r>
              <a:rPr lang="ko-KR" altLang="en-US" sz="1200" dirty="0">
                <a:solidFill>
                  <a:prstClr val="white">
                    <a:alpha val="50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solidFill>
                  <a:prstClr val="white">
                    <a:alpha val="50000"/>
                  </a:prstClr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Leader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052F0-508A-E73B-4067-ECE5500629D3}"/>
              </a:ext>
            </a:extLst>
          </p:cNvPr>
          <p:cNvSpPr txBox="1"/>
          <p:nvPr/>
        </p:nvSpPr>
        <p:spPr>
          <a:xfrm>
            <a:off x="765264" y="4564763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6000"/>
                  </a:prstClr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Absent  Catcher</a:t>
            </a:r>
          </a:p>
        </p:txBody>
      </p:sp>
    </p:spTree>
    <p:extLst>
      <p:ext uri="{BB962C8B-B14F-4D97-AF65-F5344CB8AC3E}">
        <p14:creationId xmlns:p14="http://schemas.microsoft.com/office/powerpoint/2010/main" val="97281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293D427-E819-7B5C-86D6-F0B5071CA537}"/>
              </a:ext>
            </a:extLst>
          </p:cNvPr>
          <p:cNvSpPr txBox="1"/>
          <p:nvPr/>
        </p:nvSpPr>
        <p:spPr>
          <a:xfrm>
            <a:off x="1797326" y="1084647"/>
            <a:ext cx="859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Problem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E061A-1D40-A416-BFF5-24D5094BD205}"/>
              </a:ext>
            </a:extLst>
          </p:cNvPr>
          <p:cNvSpPr txBox="1"/>
          <p:nvPr/>
        </p:nvSpPr>
        <p:spPr>
          <a:xfrm>
            <a:off x="4525617" y="1512078"/>
            <a:ext cx="3140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1E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#Attendance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1E3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FD7936E-984D-C716-C690-3AAA5F4F1027}"/>
              </a:ext>
            </a:extLst>
          </p:cNvPr>
          <p:cNvCxnSpPr/>
          <p:nvPr/>
        </p:nvCxnSpPr>
        <p:spPr>
          <a:xfrm>
            <a:off x="0" y="422086"/>
            <a:ext cx="12192000" cy="0"/>
          </a:xfrm>
          <a:prstGeom prst="line">
            <a:avLst/>
          </a:prstGeom>
          <a:ln w="635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47FE4B-CCA7-2AE3-B4DB-1EA43B939383}"/>
              </a:ext>
            </a:extLst>
          </p:cNvPr>
          <p:cNvSpPr txBox="1"/>
          <p:nvPr/>
        </p:nvSpPr>
        <p:spPr>
          <a:xfrm>
            <a:off x="918936" y="4695986"/>
            <a:ext cx="282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Attendance is important,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But it spends class time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91211-EC55-264F-D5D9-88E5CFEA5EEC}"/>
              </a:ext>
            </a:extLst>
          </p:cNvPr>
          <p:cNvSpPr txBox="1"/>
          <p:nvPr/>
        </p:nvSpPr>
        <p:spPr>
          <a:xfrm>
            <a:off x="1319687" y="4153367"/>
            <a:ext cx="202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Hard to check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FE7805-A74D-EB78-6618-30C6344AC85D}"/>
              </a:ext>
            </a:extLst>
          </p:cNvPr>
          <p:cNvSpPr txBox="1"/>
          <p:nvPr/>
        </p:nvSpPr>
        <p:spPr>
          <a:xfrm>
            <a:off x="8617309" y="4261089"/>
            <a:ext cx="282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‘Liberal Attendance’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S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ystem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 improvement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09FB5E-1B7F-ABC5-3508-5E124E4AF50E}"/>
              </a:ext>
            </a:extLst>
          </p:cNvPr>
          <p:cNvSpPr txBox="1"/>
          <p:nvPr/>
        </p:nvSpPr>
        <p:spPr>
          <a:xfrm>
            <a:off x="9018060" y="3718470"/>
            <a:ext cx="202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Goal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7FFDB12E-8B26-847F-85CF-EF42DCE883F9}"/>
              </a:ext>
            </a:extLst>
          </p:cNvPr>
          <p:cNvGrpSpPr/>
          <p:nvPr/>
        </p:nvGrpSpPr>
        <p:grpSpPr>
          <a:xfrm>
            <a:off x="9852119" y="3425248"/>
            <a:ext cx="360000" cy="180000"/>
            <a:chOff x="6341292" y="2775032"/>
            <a:chExt cx="360000" cy="180000"/>
          </a:xfrm>
        </p:grpSpPr>
        <p:sp>
          <p:nvSpPr>
            <p:cNvPr id="265" name="사각형: 둥근 모서리 264">
              <a:extLst>
                <a:ext uri="{FF2B5EF4-FFF2-40B4-BE49-F238E27FC236}">
                  <a16:creationId xmlns:a16="http://schemas.microsoft.com/office/drawing/2014/main" id="{764BE305-A3F0-A400-3446-476686EB894F}"/>
                </a:ext>
              </a:extLst>
            </p:cNvPr>
            <p:cNvSpPr/>
            <p:nvPr/>
          </p:nvSpPr>
          <p:spPr>
            <a:xfrm>
              <a:off x="6341292" y="2775032"/>
              <a:ext cx="360000" cy="180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FE624833-CC52-37BD-DCCB-26CADAD7FDF7}"/>
                </a:ext>
              </a:extLst>
            </p:cNvPr>
            <p:cNvSpPr/>
            <p:nvPr/>
          </p:nvSpPr>
          <p:spPr>
            <a:xfrm>
              <a:off x="6530817" y="2788286"/>
              <a:ext cx="153492" cy="153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56D16C3F-8770-A790-B9E9-3E6324F36BAB}"/>
              </a:ext>
            </a:extLst>
          </p:cNvPr>
          <p:cNvGrpSpPr/>
          <p:nvPr/>
        </p:nvGrpSpPr>
        <p:grpSpPr>
          <a:xfrm flipH="1">
            <a:off x="2153746" y="3868673"/>
            <a:ext cx="360000" cy="180000"/>
            <a:chOff x="6341292" y="2775032"/>
            <a:chExt cx="360000" cy="180000"/>
          </a:xfrm>
        </p:grpSpPr>
        <p:sp>
          <p:nvSpPr>
            <p:cNvPr id="271" name="사각형: 둥근 모서리 270">
              <a:extLst>
                <a:ext uri="{FF2B5EF4-FFF2-40B4-BE49-F238E27FC236}">
                  <a16:creationId xmlns:a16="http://schemas.microsoft.com/office/drawing/2014/main" id="{87F04B4A-A2B6-28AB-C8C3-8A0C4F4BB205}"/>
                </a:ext>
              </a:extLst>
            </p:cNvPr>
            <p:cNvSpPr/>
            <p:nvPr/>
          </p:nvSpPr>
          <p:spPr>
            <a:xfrm>
              <a:off x="6341292" y="2775032"/>
              <a:ext cx="360000" cy="18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7D39236A-4FA6-3C0A-696B-86C0132A3D77}"/>
                </a:ext>
              </a:extLst>
            </p:cNvPr>
            <p:cNvSpPr/>
            <p:nvPr/>
          </p:nvSpPr>
          <p:spPr>
            <a:xfrm>
              <a:off x="6530817" y="2788286"/>
              <a:ext cx="153492" cy="153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213DF4-BDB2-D62C-F3D4-1690EB3CB892}"/>
              </a:ext>
            </a:extLst>
          </p:cNvPr>
          <p:cNvGrpSpPr/>
          <p:nvPr/>
        </p:nvGrpSpPr>
        <p:grpSpPr>
          <a:xfrm>
            <a:off x="5105752" y="57698"/>
            <a:ext cx="2340496" cy="307777"/>
            <a:chOff x="4312645" y="47614"/>
            <a:chExt cx="2340496" cy="3210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052ECA-1C09-34E4-5080-511EEF27179F}"/>
                </a:ext>
              </a:extLst>
            </p:cNvPr>
            <p:cNvSpPr txBox="1"/>
            <p:nvPr/>
          </p:nvSpPr>
          <p:spPr>
            <a:xfrm>
              <a:off x="4312645" y="47614"/>
              <a:ext cx="1440000" cy="32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Problem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7F9CFA8-1B0C-6F49-D790-19668CA8FEAB}"/>
                </a:ext>
              </a:extLst>
            </p:cNvPr>
            <p:cNvSpPr/>
            <p:nvPr/>
          </p:nvSpPr>
          <p:spPr>
            <a:xfrm>
              <a:off x="6379742" y="164567"/>
              <a:ext cx="93575" cy="93575"/>
            </a:xfrm>
            <a:prstGeom prst="ellipse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FCEE18-E4F8-C980-FD48-F939FDE21862}"/>
                </a:ext>
              </a:extLst>
            </p:cNvPr>
            <p:cNvSpPr/>
            <p:nvPr/>
          </p:nvSpPr>
          <p:spPr>
            <a:xfrm>
              <a:off x="6559566" y="165018"/>
              <a:ext cx="93575" cy="93575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CAEFF59-10D3-9A0A-7B18-DB4DF3588CB4}"/>
                </a:ext>
              </a:extLst>
            </p:cNvPr>
            <p:cNvSpPr/>
            <p:nvPr/>
          </p:nvSpPr>
          <p:spPr>
            <a:xfrm>
              <a:off x="5836607" y="164473"/>
              <a:ext cx="93575" cy="9357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1C8E93-1B4E-BAE7-6346-8741EEBC7B01}"/>
                </a:ext>
              </a:extLst>
            </p:cNvPr>
            <p:cNvSpPr/>
            <p:nvPr/>
          </p:nvSpPr>
          <p:spPr>
            <a:xfrm>
              <a:off x="6016431" y="164567"/>
              <a:ext cx="93575" cy="93575"/>
            </a:xfrm>
            <a:prstGeom prst="ellipse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38FF59F-2E3C-EBC0-D963-E7EE30C455A8}"/>
                </a:ext>
              </a:extLst>
            </p:cNvPr>
            <p:cNvSpPr/>
            <p:nvPr/>
          </p:nvSpPr>
          <p:spPr>
            <a:xfrm>
              <a:off x="6199918" y="164567"/>
              <a:ext cx="93575" cy="9357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9" name="그래픽 38" descr="강의실 단색으로 채워진">
            <a:extLst>
              <a:ext uri="{FF2B5EF4-FFF2-40B4-BE49-F238E27FC236}">
                <a16:creationId xmlns:a16="http://schemas.microsoft.com/office/drawing/2014/main" id="{82F61F2A-D9A5-1121-D26E-FF0F4D68A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4669" y="1719599"/>
            <a:ext cx="1490654" cy="149065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5B9F2DE-38D9-9E0F-F3D2-6EC01D84FF3A}"/>
              </a:ext>
            </a:extLst>
          </p:cNvPr>
          <p:cNvSpPr txBox="1"/>
          <p:nvPr/>
        </p:nvSpPr>
        <p:spPr>
          <a:xfrm>
            <a:off x="3358818" y="4703991"/>
            <a:ext cx="282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Attendance check is recommended to self-check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AA7962-2C51-93C0-3577-716B28E435B6}"/>
              </a:ext>
            </a:extLst>
          </p:cNvPr>
          <p:cNvSpPr txBox="1"/>
          <p:nvPr/>
        </p:nvSpPr>
        <p:spPr>
          <a:xfrm>
            <a:off x="3759569" y="4161372"/>
            <a:ext cx="202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Self-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check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9062D06-5187-C72B-6299-3A3FBFBA5E27}"/>
              </a:ext>
            </a:extLst>
          </p:cNvPr>
          <p:cNvGrpSpPr/>
          <p:nvPr/>
        </p:nvGrpSpPr>
        <p:grpSpPr>
          <a:xfrm flipH="1">
            <a:off x="4593628" y="3876678"/>
            <a:ext cx="360000" cy="180000"/>
            <a:chOff x="6341292" y="2775032"/>
            <a:chExt cx="360000" cy="180000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1D39FD4-6260-C1A7-1E60-C7BD20F1F854}"/>
                </a:ext>
              </a:extLst>
            </p:cNvPr>
            <p:cNvSpPr/>
            <p:nvPr/>
          </p:nvSpPr>
          <p:spPr>
            <a:xfrm>
              <a:off x="6341292" y="2775032"/>
              <a:ext cx="360000" cy="18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CB4DBE9-2D53-3B62-4989-F4C5AADC377B}"/>
                </a:ext>
              </a:extLst>
            </p:cNvPr>
            <p:cNvSpPr/>
            <p:nvPr/>
          </p:nvSpPr>
          <p:spPr>
            <a:xfrm>
              <a:off x="6530817" y="2788286"/>
              <a:ext cx="153492" cy="153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137EAB-3C89-A127-3C7D-4EB394AE40DF}"/>
              </a:ext>
            </a:extLst>
          </p:cNvPr>
          <p:cNvSpPr txBox="1"/>
          <p:nvPr/>
        </p:nvSpPr>
        <p:spPr>
          <a:xfrm>
            <a:off x="5787688" y="4717245"/>
            <a:ext cx="282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Attendance system has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many limitations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7E80F6-1BC7-7552-4896-A35951D133D4}"/>
              </a:ext>
            </a:extLst>
          </p:cNvPr>
          <p:cNvSpPr txBox="1"/>
          <p:nvPr/>
        </p:nvSpPr>
        <p:spPr>
          <a:xfrm>
            <a:off x="6188439" y="4174626"/>
            <a:ext cx="202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Limitation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0960F2-1779-0548-A59E-C8540A963B6D}"/>
              </a:ext>
            </a:extLst>
          </p:cNvPr>
          <p:cNvGrpSpPr/>
          <p:nvPr/>
        </p:nvGrpSpPr>
        <p:grpSpPr>
          <a:xfrm flipH="1">
            <a:off x="7022498" y="3889932"/>
            <a:ext cx="360000" cy="180000"/>
            <a:chOff x="6341292" y="2775032"/>
            <a:chExt cx="360000" cy="18000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28109024-62D0-5653-2D1A-8D4C4D2CEBF2}"/>
                </a:ext>
              </a:extLst>
            </p:cNvPr>
            <p:cNvSpPr/>
            <p:nvPr/>
          </p:nvSpPr>
          <p:spPr>
            <a:xfrm>
              <a:off x="6341292" y="2775032"/>
              <a:ext cx="360000" cy="18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589DBC0-DA52-BC98-BC76-6DC869DDBDBB}"/>
                </a:ext>
              </a:extLst>
            </p:cNvPr>
            <p:cNvSpPr/>
            <p:nvPr/>
          </p:nvSpPr>
          <p:spPr>
            <a:xfrm>
              <a:off x="6530817" y="2788286"/>
              <a:ext cx="153492" cy="1534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7" name="그래픽 56" descr="무선 단색으로 채워진">
            <a:extLst>
              <a:ext uri="{FF2B5EF4-FFF2-40B4-BE49-F238E27FC236}">
                <a16:creationId xmlns:a16="http://schemas.microsoft.com/office/drawing/2014/main" id="{1E32A060-C04D-096B-213A-BC6339A94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6317" y="1641124"/>
            <a:ext cx="1490654" cy="14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8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7DD3E-C821-4C74-9C32-A6C161AC0035}"/>
              </a:ext>
            </a:extLst>
          </p:cNvPr>
          <p:cNvSpPr txBox="1"/>
          <p:nvPr/>
        </p:nvSpPr>
        <p:spPr>
          <a:xfrm>
            <a:off x="1797326" y="1084647"/>
            <a:ext cx="859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Current Limitations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B633878-8978-6B67-940B-ECD05E676E1B}"/>
              </a:ext>
            </a:extLst>
          </p:cNvPr>
          <p:cNvSpPr/>
          <p:nvPr/>
        </p:nvSpPr>
        <p:spPr>
          <a:xfrm>
            <a:off x="1169988" y="4565841"/>
            <a:ext cx="3108325" cy="182474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EBF9CD-3B73-7B93-63CB-7C133BD40D41}"/>
              </a:ext>
            </a:extLst>
          </p:cNvPr>
          <p:cNvSpPr txBox="1"/>
          <p:nvPr/>
        </p:nvSpPr>
        <p:spPr>
          <a:xfrm>
            <a:off x="1281404" y="5535499"/>
            <a:ext cx="202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Location Checking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Multiple Checking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4FEAB5-ACE7-5289-03BC-4C6538B6B727}"/>
              </a:ext>
            </a:extLst>
          </p:cNvPr>
          <p:cNvSpPr txBox="1"/>
          <p:nvPr/>
        </p:nvSpPr>
        <p:spPr>
          <a:xfrm>
            <a:off x="1281404" y="5049377"/>
            <a:ext cx="289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Overcome the limitations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80" name="그래픽 79" descr="강의실 단색으로 채워진">
            <a:extLst>
              <a:ext uri="{FF2B5EF4-FFF2-40B4-BE49-F238E27FC236}">
                <a16:creationId xmlns:a16="http://schemas.microsoft.com/office/drawing/2014/main" id="{53AD29B3-7A52-47DF-9424-AACDA08B4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59059" y="4698200"/>
            <a:ext cx="369332" cy="369332"/>
          </a:xfrm>
          <a:prstGeom prst="rect">
            <a:avLst/>
          </a:prstGeom>
        </p:spPr>
      </p:pic>
      <p:pic>
        <p:nvPicPr>
          <p:cNvPr id="85" name="그래픽 84" descr="배지 팔로우 단색으로 채워진">
            <a:extLst>
              <a:ext uri="{FF2B5EF4-FFF2-40B4-BE49-F238E27FC236}">
                <a16:creationId xmlns:a16="http://schemas.microsoft.com/office/drawing/2014/main" id="{CD2DAD0C-2524-B31D-921D-BF80F12C8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8001" y="6044855"/>
            <a:ext cx="273949" cy="273949"/>
          </a:xfrm>
          <a:prstGeom prst="rect">
            <a:avLst/>
          </a:prstGeom>
        </p:spPr>
      </p:pic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2B61D55-EC65-6CB7-03CC-AE59D822C938}"/>
              </a:ext>
            </a:extLst>
          </p:cNvPr>
          <p:cNvCxnSpPr/>
          <p:nvPr/>
        </p:nvCxnSpPr>
        <p:spPr>
          <a:xfrm>
            <a:off x="0" y="422086"/>
            <a:ext cx="12192000" cy="0"/>
          </a:xfrm>
          <a:prstGeom prst="line">
            <a:avLst/>
          </a:prstGeom>
          <a:ln w="635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955C0B4C-E8DE-B86F-8536-B328777936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" b="5950"/>
          <a:stretch/>
        </p:blipFill>
        <p:spPr>
          <a:xfrm>
            <a:off x="1169988" y="2620803"/>
            <a:ext cx="3108325" cy="1825625"/>
          </a:xfrm>
          <a:custGeom>
            <a:avLst/>
            <a:gdLst>
              <a:gd name="connsiteX0" fmla="*/ 0 w 3107562"/>
              <a:gd name="connsiteY0" fmla="*/ 0 h 1824749"/>
              <a:gd name="connsiteX1" fmla="*/ 3107562 w 3107562"/>
              <a:gd name="connsiteY1" fmla="*/ 0 h 1824749"/>
              <a:gd name="connsiteX2" fmla="*/ 3107562 w 3107562"/>
              <a:gd name="connsiteY2" fmla="*/ 1824749 h 1824749"/>
              <a:gd name="connsiteX3" fmla="*/ 0 w 3107562"/>
              <a:gd name="connsiteY3" fmla="*/ 1824749 h 182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562" h="1824749">
                <a:moveTo>
                  <a:pt x="0" y="0"/>
                </a:moveTo>
                <a:lnTo>
                  <a:pt x="3107562" y="0"/>
                </a:lnTo>
                <a:lnTo>
                  <a:pt x="3107562" y="1824749"/>
                </a:lnTo>
                <a:lnTo>
                  <a:pt x="0" y="1824749"/>
                </a:ln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E985F71-885A-7B0F-072A-BA27F75633DB}"/>
              </a:ext>
            </a:extLst>
          </p:cNvPr>
          <p:cNvGrpSpPr/>
          <p:nvPr/>
        </p:nvGrpSpPr>
        <p:grpSpPr>
          <a:xfrm>
            <a:off x="4743667" y="48129"/>
            <a:ext cx="2704666" cy="307777"/>
            <a:chOff x="3948475" y="50828"/>
            <a:chExt cx="2704666" cy="3210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1350D5-62FF-63DD-07BB-CC84B49695F3}"/>
                </a:ext>
              </a:extLst>
            </p:cNvPr>
            <p:cNvSpPr txBox="1"/>
            <p:nvPr/>
          </p:nvSpPr>
          <p:spPr>
            <a:xfrm>
              <a:off x="4128299" y="50828"/>
              <a:ext cx="1800000" cy="32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Current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Limitations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0A8AA1-51D0-F595-B526-E625E16ACDAA}"/>
                </a:ext>
              </a:extLst>
            </p:cNvPr>
            <p:cNvSpPr/>
            <p:nvPr/>
          </p:nvSpPr>
          <p:spPr>
            <a:xfrm>
              <a:off x="6379742" y="164567"/>
              <a:ext cx="93575" cy="93575"/>
            </a:xfrm>
            <a:prstGeom prst="ellipse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103391-7D75-DE91-806E-8386B6CD4306}"/>
                </a:ext>
              </a:extLst>
            </p:cNvPr>
            <p:cNvSpPr/>
            <p:nvPr/>
          </p:nvSpPr>
          <p:spPr>
            <a:xfrm>
              <a:off x="6559566" y="165018"/>
              <a:ext cx="93575" cy="93575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5F2C945-5E3C-BFF6-1F13-2D29A44CDF77}"/>
                </a:ext>
              </a:extLst>
            </p:cNvPr>
            <p:cNvSpPr/>
            <p:nvPr/>
          </p:nvSpPr>
          <p:spPr>
            <a:xfrm>
              <a:off x="3948475" y="172426"/>
              <a:ext cx="93575" cy="9357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639C49F-9A01-F8B7-DC05-B040C2421284}"/>
                </a:ext>
              </a:extLst>
            </p:cNvPr>
            <p:cNvSpPr/>
            <p:nvPr/>
          </p:nvSpPr>
          <p:spPr>
            <a:xfrm>
              <a:off x="6016431" y="164567"/>
              <a:ext cx="93575" cy="93575"/>
            </a:xfrm>
            <a:prstGeom prst="ellipse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D420FA5-2C5A-D373-B49B-DAEC35BC0312}"/>
                </a:ext>
              </a:extLst>
            </p:cNvPr>
            <p:cNvSpPr/>
            <p:nvPr/>
          </p:nvSpPr>
          <p:spPr>
            <a:xfrm>
              <a:off x="6199918" y="164567"/>
              <a:ext cx="93575" cy="9357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BDF1DF2-1896-C0F4-251B-10E373BFC82E}"/>
              </a:ext>
            </a:extLst>
          </p:cNvPr>
          <p:cNvSpPr/>
          <p:nvPr/>
        </p:nvSpPr>
        <p:spPr>
          <a:xfrm>
            <a:off x="4416001" y="2633774"/>
            <a:ext cx="6597798" cy="1824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229FF9-C8BD-9A40-9DFA-97B66CF79ACB}"/>
              </a:ext>
            </a:extLst>
          </p:cNvPr>
          <p:cNvSpPr txBox="1"/>
          <p:nvPr/>
        </p:nvSpPr>
        <p:spPr>
          <a:xfrm>
            <a:off x="5075062" y="3195399"/>
            <a:ext cx="540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Do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not check the location → Possible to check attendance anywhere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Cannot find out the student who run away </a:t>
            </a:r>
            <a:r>
              <a:rPr lang="en-US" altLang="ko-KR" sz="1200" b="1" dirty="0">
                <a:solidFill>
                  <a:prstClr val="white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during </a:t>
            </a:r>
            <a:r>
              <a:rPr lang="en-US" altLang="ko-KR" sz="1200" dirty="0">
                <a:solidFill>
                  <a:prstClr val="white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class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39D0A2-4268-84A5-FA34-5B4B082E6A98}"/>
              </a:ext>
            </a:extLst>
          </p:cNvPr>
          <p:cNvSpPr txBox="1"/>
          <p:nvPr/>
        </p:nvSpPr>
        <p:spPr>
          <a:xfrm>
            <a:off x="5075062" y="2745907"/>
            <a:ext cx="5764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Limitations</a:t>
            </a:r>
            <a:r>
              <a:rPr lang="ko-KR" altLang="en-US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of</a:t>
            </a:r>
            <a:r>
              <a:rPr lang="ko-KR" altLang="en-US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the</a:t>
            </a:r>
            <a:r>
              <a:rPr lang="ko-KR" altLang="en-US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current</a:t>
            </a:r>
            <a:r>
              <a:rPr lang="ko-KR" altLang="en-US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Liberal</a:t>
            </a:r>
            <a:r>
              <a:rPr lang="ko-KR" altLang="en-US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Attendance</a:t>
            </a:r>
            <a:r>
              <a:rPr lang="ko-KR" altLang="en-US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system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2" name="그래픽 31" descr="학교 단색으로 채워진">
            <a:extLst>
              <a:ext uri="{FF2B5EF4-FFF2-40B4-BE49-F238E27FC236}">
                <a16:creationId xmlns:a16="http://schemas.microsoft.com/office/drawing/2014/main" id="{2D57CCE5-7701-897F-59D2-FC62F3C3A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527417" y="2712459"/>
            <a:ext cx="436229" cy="436229"/>
          </a:xfrm>
          <a:prstGeom prst="rect">
            <a:avLst/>
          </a:prstGeom>
        </p:spPr>
      </p:pic>
      <p:pic>
        <p:nvPicPr>
          <p:cNvPr id="33" name="그래픽 32" descr="배지 팔로우 단색으로 채워진">
            <a:extLst>
              <a:ext uri="{FF2B5EF4-FFF2-40B4-BE49-F238E27FC236}">
                <a16:creationId xmlns:a16="http://schemas.microsoft.com/office/drawing/2014/main" id="{B8AB9436-E541-51C4-1CA3-740D6F0837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2475" y="4099947"/>
            <a:ext cx="273949" cy="273949"/>
          </a:xfrm>
          <a:prstGeom prst="rect">
            <a:avLst/>
          </a:prstGeom>
        </p:spPr>
      </p:pic>
      <p:pic>
        <p:nvPicPr>
          <p:cNvPr id="43" name="그래픽 42" descr="한 경로로 두 개 핀 보내기 단색으로 채워진">
            <a:extLst>
              <a:ext uri="{FF2B5EF4-FFF2-40B4-BE49-F238E27FC236}">
                <a16:creationId xmlns:a16="http://schemas.microsoft.com/office/drawing/2014/main" id="{67B9FEC4-0B22-980B-6EA6-B297108D1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98400" y="4520515"/>
            <a:ext cx="1915399" cy="19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F4D92C94-8A84-B227-F998-6A9BE45BF231}"/>
              </a:ext>
            </a:extLst>
          </p:cNvPr>
          <p:cNvSpPr/>
          <p:nvPr/>
        </p:nvSpPr>
        <p:spPr>
          <a:xfrm>
            <a:off x="1" y="-10421"/>
            <a:ext cx="12192000" cy="43202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7DD3E-C821-4C74-9C32-A6C161AC0035}"/>
              </a:ext>
            </a:extLst>
          </p:cNvPr>
          <p:cNvSpPr txBox="1"/>
          <p:nvPr/>
        </p:nvSpPr>
        <p:spPr>
          <a:xfrm>
            <a:off x="581343" y="1084647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Approach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3D626-3A32-CAA8-7E7A-70D3EAA8FC8A}"/>
              </a:ext>
            </a:extLst>
          </p:cNvPr>
          <p:cNvSpPr txBox="1"/>
          <p:nvPr/>
        </p:nvSpPr>
        <p:spPr>
          <a:xfrm>
            <a:off x="581343" y="1630719"/>
            <a:ext cx="2274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1E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#Location #Wi-Fi Access Point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1E3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D7C4929-47E7-41E3-F114-A230830097F9}"/>
              </a:ext>
            </a:extLst>
          </p:cNvPr>
          <p:cNvSpPr txBox="1"/>
          <p:nvPr/>
        </p:nvSpPr>
        <p:spPr>
          <a:xfrm>
            <a:off x="581343" y="4575012"/>
            <a:ext cx="3927035" cy="144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Each Classroom has a Wi-Fi Access Point(AP)</a:t>
            </a: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Each Wi-Fi A</a:t>
            </a:r>
            <a:r>
              <a:rPr lang="en-US" altLang="ko-KR" sz="1200" dirty="0">
                <a:solidFill>
                  <a:prstClr val="white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P has unique MAC address</a:t>
            </a: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Mobile </a:t>
            </a:r>
            <a:r>
              <a:rPr lang="en-US" altLang="ko-KR" sz="1200" dirty="0">
                <a:solidFill>
                  <a:prstClr val="white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devices can receive Wi-Fi protocol packets</a:t>
            </a:r>
          </a:p>
          <a:p>
            <a:pPr marL="228600" marR="0" lvl="0" indent="-22860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sz="1200" dirty="0">
              <a:solidFill>
                <a:prstClr val="white"/>
              </a:solidFill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→  Wi-Fi AP can be used to check the location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18" name="그래픽 17" descr="무선 단색으로 채워진">
            <a:extLst>
              <a:ext uri="{FF2B5EF4-FFF2-40B4-BE49-F238E27FC236}">
                <a16:creationId xmlns:a16="http://schemas.microsoft.com/office/drawing/2014/main" id="{079A0D37-BCAC-6331-723D-32B3A9D9B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7387654" y="-673756"/>
            <a:ext cx="6497252" cy="649725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49EB022-F54D-2587-0109-E75095EF8F63}"/>
              </a:ext>
            </a:extLst>
          </p:cNvPr>
          <p:cNvGrpSpPr/>
          <p:nvPr/>
        </p:nvGrpSpPr>
        <p:grpSpPr>
          <a:xfrm>
            <a:off x="4933044" y="51702"/>
            <a:ext cx="2309419" cy="307777"/>
            <a:chOff x="4327181" y="46126"/>
            <a:chExt cx="2309419" cy="3210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07FF56-3488-459C-B099-63B7CD0C51C5}"/>
                </a:ext>
              </a:extLst>
            </p:cNvPr>
            <p:cNvSpPr txBox="1"/>
            <p:nvPr/>
          </p:nvSpPr>
          <p:spPr>
            <a:xfrm>
              <a:off x="4675448" y="46126"/>
              <a:ext cx="1440000" cy="32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Approach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7F5F4AB-EA28-B59C-F642-8E6F962F5368}"/>
                </a:ext>
              </a:extLst>
            </p:cNvPr>
            <p:cNvSpPr/>
            <p:nvPr/>
          </p:nvSpPr>
          <p:spPr>
            <a:xfrm>
              <a:off x="6367553" y="171618"/>
              <a:ext cx="93575" cy="93575"/>
            </a:xfrm>
            <a:prstGeom prst="ellipse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5FAEE85-24EB-0353-F9F6-A8146C66BD96}"/>
                </a:ext>
              </a:extLst>
            </p:cNvPr>
            <p:cNvSpPr/>
            <p:nvPr/>
          </p:nvSpPr>
          <p:spPr>
            <a:xfrm>
              <a:off x="6543025" y="169125"/>
              <a:ext cx="93575" cy="93575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1E8DED-6768-75B6-07FE-74AF46371716}"/>
                </a:ext>
              </a:extLst>
            </p:cNvPr>
            <p:cNvSpPr/>
            <p:nvPr/>
          </p:nvSpPr>
          <p:spPr>
            <a:xfrm>
              <a:off x="4327181" y="169125"/>
              <a:ext cx="93575" cy="9357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724B2C4-E439-E54B-5EB2-CAF111558F18}"/>
                </a:ext>
              </a:extLst>
            </p:cNvPr>
            <p:cNvSpPr/>
            <p:nvPr/>
          </p:nvSpPr>
          <p:spPr>
            <a:xfrm>
              <a:off x="4502608" y="169125"/>
              <a:ext cx="93575" cy="93575"/>
            </a:xfrm>
            <a:prstGeom prst="ellipse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0C73B1F-106A-5B0C-0907-88C5DF66BAE6}"/>
                </a:ext>
              </a:extLst>
            </p:cNvPr>
            <p:cNvSpPr/>
            <p:nvPr/>
          </p:nvSpPr>
          <p:spPr>
            <a:xfrm>
              <a:off x="6194713" y="169125"/>
              <a:ext cx="93575" cy="9357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52094B-996F-20CB-F807-D347E633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3" y="2352279"/>
            <a:ext cx="4272759" cy="2025192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292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30402-254A-1400-67D4-AB02BE51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705E1B5-7FB4-0A12-2337-C8B022B0E8DE}"/>
              </a:ext>
            </a:extLst>
          </p:cNvPr>
          <p:cNvSpPr txBox="1"/>
          <p:nvPr/>
        </p:nvSpPr>
        <p:spPr>
          <a:xfrm>
            <a:off x="357737" y="659011"/>
            <a:ext cx="3978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Client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198AB65-4063-93C0-0A6B-509A09F644B1}"/>
              </a:ext>
            </a:extLst>
          </p:cNvPr>
          <p:cNvCxnSpPr/>
          <p:nvPr/>
        </p:nvCxnSpPr>
        <p:spPr>
          <a:xfrm>
            <a:off x="0" y="422086"/>
            <a:ext cx="12192000" cy="0"/>
          </a:xfrm>
          <a:prstGeom prst="line">
            <a:avLst/>
          </a:prstGeom>
          <a:ln w="635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2D7F03-394E-7CFE-1BCA-18AD82DBB3FA}"/>
              </a:ext>
            </a:extLst>
          </p:cNvPr>
          <p:cNvGrpSpPr/>
          <p:nvPr/>
        </p:nvGrpSpPr>
        <p:grpSpPr>
          <a:xfrm>
            <a:off x="5022954" y="52905"/>
            <a:ext cx="2318633" cy="307777"/>
            <a:chOff x="4327181" y="53705"/>
            <a:chExt cx="2318633" cy="3210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FEC746-84D1-45C4-9821-F285AC979ECA}"/>
                </a:ext>
              </a:extLst>
            </p:cNvPr>
            <p:cNvSpPr txBox="1"/>
            <p:nvPr/>
          </p:nvSpPr>
          <p:spPr>
            <a:xfrm>
              <a:off x="4860820" y="53705"/>
              <a:ext cx="1440000" cy="32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Implementation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670A081-0DC4-9F2A-CFF0-82DA37952DA4}"/>
                </a:ext>
              </a:extLst>
            </p:cNvPr>
            <p:cNvSpPr/>
            <p:nvPr/>
          </p:nvSpPr>
          <p:spPr>
            <a:xfrm>
              <a:off x="6379742" y="164567"/>
              <a:ext cx="93575" cy="93575"/>
            </a:xfrm>
            <a:prstGeom prst="ellipse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C9D421C-B377-3BBD-B18F-7CDBBBD5130D}"/>
                </a:ext>
              </a:extLst>
            </p:cNvPr>
            <p:cNvSpPr/>
            <p:nvPr/>
          </p:nvSpPr>
          <p:spPr>
            <a:xfrm>
              <a:off x="6552239" y="165439"/>
              <a:ext cx="93575" cy="93575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38DE23D-757E-D12D-42E1-4952E202F0D6}"/>
                </a:ext>
              </a:extLst>
            </p:cNvPr>
            <p:cNvSpPr/>
            <p:nvPr/>
          </p:nvSpPr>
          <p:spPr>
            <a:xfrm>
              <a:off x="4327181" y="169125"/>
              <a:ext cx="93575" cy="9357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4925FE-8487-34E0-3F57-4EF9BA582BE3}"/>
                </a:ext>
              </a:extLst>
            </p:cNvPr>
            <p:cNvSpPr/>
            <p:nvPr/>
          </p:nvSpPr>
          <p:spPr>
            <a:xfrm>
              <a:off x="4502608" y="169125"/>
              <a:ext cx="93575" cy="93575"/>
            </a:xfrm>
            <a:prstGeom prst="ellipse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E902C69-C3F8-E4C7-337B-D2F3C6ADBE5E}"/>
                </a:ext>
              </a:extLst>
            </p:cNvPr>
            <p:cNvSpPr/>
            <p:nvPr/>
          </p:nvSpPr>
          <p:spPr>
            <a:xfrm>
              <a:off x="4679531" y="167443"/>
              <a:ext cx="93575" cy="9357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0E6AB7D-D7DC-BC8E-3549-ECD126A900C5}"/>
              </a:ext>
            </a:extLst>
          </p:cNvPr>
          <p:cNvSpPr txBox="1"/>
          <p:nvPr/>
        </p:nvSpPr>
        <p:spPr>
          <a:xfrm>
            <a:off x="172909" y="1357601"/>
            <a:ext cx="4348291" cy="5078313"/>
          </a:xfrm>
          <a:prstGeom prst="rect">
            <a:avLst/>
          </a:prstGeom>
          <a:solidFill>
            <a:schemeClr val="accent2">
              <a:lumMod val="85000"/>
              <a:lumOff val="1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def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main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():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"=== Attendance Verification System ==="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"Enter the wanted process:"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"1. Verify attendance"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"2. Check attendance list"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process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input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": 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rgbClr val="000000"/>
              </a:solidFill>
              <a:latin typeface="+mj-lt"/>
              <a:ea typeface="프리젠테이션 5 Medium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if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process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== "1"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: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 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student_id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input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"Enter student ID: 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response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requests.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get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url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=SERVER_URL +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\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  "/valid-macs"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,\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headers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{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'Content-Type': 'application/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json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’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})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result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response.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json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"\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nClassrooms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:"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for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idx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, classroom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in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\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enumerate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(result[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'classrooms'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].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keys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(),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1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):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f"-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{classroom}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print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()  #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가독성을 위한 빈 줄 추가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classroom_id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input(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"Enter classroom ID (e.g.,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\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classroom_1): 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</a:t>
            </a: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submit_attendance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student_id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,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classroom_id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elif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process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== "2"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: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    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check_attendance_list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();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프리젠테이션 5 Medium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if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__name__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== "__main__"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:</a:t>
            </a:r>
          </a:p>
          <a:p>
            <a:pPr marL="0" marR="0" lvl="0" indent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main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프리젠테이션 5 Medium" pitchFamily="2" charset="-127"/>
                <a:cs typeface="Pretendard" panose="02000503000000020004" pitchFamily="2" charset="-127"/>
              </a:rPr>
              <a:t>()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A86DF5-D4C6-B049-7630-4E20515803C6}"/>
              </a:ext>
            </a:extLst>
          </p:cNvPr>
          <p:cNvSpPr txBox="1"/>
          <p:nvPr/>
        </p:nvSpPr>
        <p:spPr>
          <a:xfrm>
            <a:off x="7965930" y="659010"/>
            <a:ext cx="422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Server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6E44B2E-1509-0063-2FEC-DC258FB1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38" b="3162"/>
          <a:stretch/>
        </p:blipFill>
        <p:spPr>
          <a:xfrm>
            <a:off x="8105449" y="1357601"/>
            <a:ext cx="3913641" cy="32258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46" name="화살표: 왼쪽/오른쪽 45">
            <a:extLst>
              <a:ext uri="{FF2B5EF4-FFF2-40B4-BE49-F238E27FC236}">
                <a16:creationId xmlns:a16="http://schemas.microsoft.com/office/drawing/2014/main" id="{65A784A5-8CB8-31BC-428C-EDE3E194C267}"/>
              </a:ext>
            </a:extLst>
          </p:cNvPr>
          <p:cNvSpPr/>
          <p:nvPr/>
        </p:nvSpPr>
        <p:spPr>
          <a:xfrm>
            <a:off x="3836349" y="784675"/>
            <a:ext cx="4880487" cy="21033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64A40608-5833-7643-26D9-A76815A25EC5}"/>
              </a:ext>
            </a:extLst>
          </p:cNvPr>
          <p:cNvSpPr/>
          <p:nvPr/>
        </p:nvSpPr>
        <p:spPr>
          <a:xfrm>
            <a:off x="6009662" y="2329712"/>
            <a:ext cx="533860" cy="37255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97F1EF5-5B69-A2FB-DDA0-6842BE58EDE6}"/>
              </a:ext>
            </a:extLst>
          </p:cNvPr>
          <p:cNvSpPr/>
          <p:nvPr/>
        </p:nvSpPr>
        <p:spPr>
          <a:xfrm>
            <a:off x="4928590" y="1357600"/>
            <a:ext cx="2880000" cy="9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Attendance attempt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(Student ID)</a:t>
            </a:r>
            <a:endParaRPr lang="ko-KR" altLang="en-US" sz="16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71CB26B-11FE-852E-88FE-26A308E7110D}"/>
              </a:ext>
            </a:extLst>
          </p:cNvPr>
          <p:cNvSpPr/>
          <p:nvPr/>
        </p:nvSpPr>
        <p:spPr>
          <a:xfrm>
            <a:off x="4928590" y="2773353"/>
            <a:ext cx="2880000" cy="9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Capture packets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Send to the server</a:t>
            </a:r>
            <a:endParaRPr lang="ko-KR" altLang="en-US" sz="16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CFB48D5-0FF5-059E-D135-68674BDA4446}"/>
              </a:ext>
            </a:extLst>
          </p:cNvPr>
          <p:cNvSpPr/>
          <p:nvPr/>
        </p:nvSpPr>
        <p:spPr>
          <a:xfrm>
            <a:off x="4928590" y="4167137"/>
            <a:ext cx="2880000" cy="9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Attendance Verification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(Find valid MAC address)</a:t>
            </a:r>
            <a:endParaRPr lang="ko-KR" altLang="en-US" sz="16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493A2E-8B67-EC53-D065-26C21325325B}"/>
              </a:ext>
            </a:extLst>
          </p:cNvPr>
          <p:cNvSpPr/>
          <p:nvPr/>
        </p:nvSpPr>
        <p:spPr>
          <a:xfrm>
            <a:off x="4928590" y="5524514"/>
            <a:ext cx="2880000" cy="9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Send the result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</a:rPr>
              <a:t>(Success / Failure)</a:t>
            </a:r>
            <a:endParaRPr lang="ko-KR" altLang="en-US" sz="1600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A6EBB873-C25E-8187-3365-20430BD8A6CD}"/>
              </a:ext>
            </a:extLst>
          </p:cNvPr>
          <p:cNvSpPr/>
          <p:nvPr/>
        </p:nvSpPr>
        <p:spPr>
          <a:xfrm>
            <a:off x="6009662" y="3731731"/>
            <a:ext cx="533860" cy="37255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2FF1ED11-895B-FBC5-8261-0EE58A4FEDFF}"/>
              </a:ext>
            </a:extLst>
          </p:cNvPr>
          <p:cNvSpPr/>
          <p:nvPr/>
        </p:nvSpPr>
        <p:spPr>
          <a:xfrm>
            <a:off x="6019340" y="5102442"/>
            <a:ext cx="533860" cy="372558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33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ABA35-93E2-E15D-4FDA-35A1A4E9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84E19C7-126F-6D37-C280-2E646F007A99}"/>
              </a:ext>
            </a:extLst>
          </p:cNvPr>
          <p:cNvSpPr txBox="1"/>
          <p:nvPr/>
        </p:nvSpPr>
        <p:spPr>
          <a:xfrm>
            <a:off x="2106639" y="798680"/>
            <a:ext cx="466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Demo Video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CCA7F5-BE71-97C6-1429-3F134DE8583E}"/>
              </a:ext>
            </a:extLst>
          </p:cNvPr>
          <p:cNvCxnSpPr/>
          <p:nvPr/>
        </p:nvCxnSpPr>
        <p:spPr>
          <a:xfrm>
            <a:off x="0" y="422086"/>
            <a:ext cx="12192000" cy="0"/>
          </a:xfrm>
          <a:prstGeom prst="line">
            <a:avLst/>
          </a:prstGeom>
          <a:ln w="635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41236F6-09E2-EBAA-6AF9-C6B13253EC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559"/>
          <a:stretch/>
        </p:blipFill>
        <p:spPr>
          <a:xfrm>
            <a:off x="8943316" y="4902389"/>
            <a:ext cx="2581275" cy="1533525"/>
          </a:xfrm>
          <a:custGeom>
            <a:avLst/>
            <a:gdLst>
              <a:gd name="connsiteX0" fmla="*/ 0 w 2580640"/>
              <a:gd name="connsiteY0" fmla="*/ 0 h 1534160"/>
              <a:gd name="connsiteX1" fmla="*/ 2580640 w 2580640"/>
              <a:gd name="connsiteY1" fmla="*/ 0 h 1534160"/>
              <a:gd name="connsiteX2" fmla="*/ 2580640 w 2580640"/>
              <a:gd name="connsiteY2" fmla="*/ 1534160 h 1534160"/>
              <a:gd name="connsiteX3" fmla="*/ 0 w 2580640"/>
              <a:gd name="connsiteY3" fmla="*/ 153416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640" h="1534160">
                <a:moveTo>
                  <a:pt x="0" y="0"/>
                </a:moveTo>
                <a:lnTo>
                  <a:pt x="2580640" y="0"/>
                </a:lnTo>
                <a:lnTo>
                  <a:pt x="2580640" y="1534160"/>
                </a:lnTo>
                <a:lnTo>
                  <a:pt x="0" y="1534160"/>
                </a:lnTo>
                <a:close/>
              </a:path>
            </a:pathLst>
          </a:cu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36DE737-1FFE-112B-A715-DB86611A227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6"/>
          <a:stretch/>
        </p:blipFill>
        <p:spPr>
          <a:xfrm>
            <a:off x="8943316" y="2881862"/>
            <a:ext cx="2581275" cy="1533525"/>
          </a:xfrm>
          <a:custGeom>
            <a:avLst/>
            <a:gdLst>
              <a:gd name="connsiteX0" fmla="*/ 0 w 2580640"/>
              <a:gd name="connsiteY0" fmla="*/ 0 h 1534160"/>
              <a:gd name="connsiteX1" fmla="*/ 2580640 w 2580640"/>
              <a:gd name="connsiteY1" fmla="*/ 0 h 1534160"/>
              <a:gd name="connsiteX2" fmla="*/ 2580640 w 2580640"/>
              <a:gd name="connsiteY2" fmla="*/ 1534160 h 1534160"/>
              <a:gd name="connsiteX3" fmla="*/ 0 w 2580640"/>
              <a:gd name="connsiteY3" fmla="*/ 153416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640" h="1534160">
                <a:moveTo>
                  <a:pt x="0" y="0"/>
                </a:moveTo>
                <a:lnTo>
                  <a:pt x="2580640" y="0"/>
                </a:lnTo>
                <a:lnTo>
                  <a:pt x="2580640" y="1534160"/>
                </a:lnTo>
                <a:lnTo>
                  <a:pt x="0" y="1534160"/>
                </a:lnTo>
                <a:close/>
              </a:path>
            </a:pathLst>
          </a:cu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EAC202EB-068E-2B5F-7A39-D1741B95527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r="6252"/>
          <a:stretch/>
        </p:blipFill>
        <p:spPr>
          <a:xfrm>
            <a:off x="8943316" y="856927"/>
            <a:ext cx="2581275" cy="1533525"/>
          </a:xfrm>
          <a:custGeom>
            <a:avLst/>
            <a:gdLst>
              <a:gd name="connsiteX0" fmla="*/ 0 w 2580640"/>
              <a:gd name="connsiteY0" fmla="*/ 0 h 1534160"/>
              <a:gd name="connsiteX1" fmla="*/ 2580640 w 2580640"/>
              <a:gd name="connsiteY1" fmla="*/ 0 h 1534160"/>
              <a:gd name="connsiteX2" fmla="*/ 2580640 w 2580640"/>
              <a:gd name="connsiteY2" fmla="*/ 1534160 h 1534160"/>
              <a:gd name="connsiteX3" fmla="*/ 0 w 2580640"/>
              <a:gd name="connsiteY3" fmla="*/ 153416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0640" h="1534160">
                <a:moveTo>
                  <a:pt x="0" y="0"/>
                </a:moveTo>
                <a:lnTo>
                  <a:pt x="2580640" y="0"/>
                </a:lnTo>
                <a:lnTo>
                  <a:pt x="2580640" y="1534160"/>
                </a:lnTo>
                <a:lnTo>
                  <a:pt x="0" y="1534160"/>
                </a:lnTo>
                <a:close/>
              </a:path>
            </a:pathLst>
          </a:custGeom>
          <a:ln w="38100">
            <a:solidFill>
              <a:schemeClr val="bg1">
                <a:lumMod val="50000"/>
              </a:schemeClr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FE1BBFB-6126-907A-8DE8-7E466C0B4FDE}"/>
              </a:ext>
            </a:extLst>
          </p:cNvPr>
          <p:cNvGrpSpPr/>
          <p:nvPr/>
        </p:nvGrpSpPr>
        <p:grpSpPr>
          <a:xfrm>
            <a:off x="5022954" y="47065"/>
            <a:ext cx="2318634" cy="307777"/>
            <a:chOff x="4327181" y="47613"/>
            <a:chExt cx="2318634" cy="3210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9B56B8-3129-46AF-C1C2-0BD716D3C346}"/>
                </a:ext>
              </a:extLst>
            </p:cNvPr>
            <p:cNvSpPr txBox="1"/>
            <p:nvPr/>
          </p:nvSpPr>
          <p:spPr>
            <a:xfrm>
              <a:off x="5030387" y="47613"/>
              <a:ext cx="1440000" cy="32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Demo Video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F423C27-F893-9545-8C59-AB9D01936A92}"/>
                </a:ext>
              </a:extLst>
            </p:cNvPr>
            <p:cNvSpPr/>
            <p:nvPr/>
          </p:nvSpPr>
          <p:spPr>
            <a:xfrm>
              <a:off x="4854959" y="167443"/>
              <a:ext cx="93575" cy="93575"/>
            </a:xfrm>
            <a:prstGeom prst="ellipse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57D982A-F5F9-19AA-C99C-1EE0F90A3802}"/>
                </a:ext>
              </a:extLst>
            </p:cNvPr>
            <p:cNvSpPr/>
            <p:nvPr/>
          </p:nvSpPr>
          <p:spPr>
            <a:xfrm>
              <a:off x="6552240" y="167443"/>
              <a:ext cx="93575" cy="93575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C5C1939-E3AA-E184-A095-5D26DDB37F3B}"/>
                </a:ext>
              </a:extLst>
            </p:cNvPr>
            <p:cNvSpPr/>
            <p:nvPr/>
          </p:nvSpPr>
          <p:spPr>
            <a:xfrm>
              <a:off x="4327181" y="169125"/>
              <a:ext cx="93575" cy="9357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C17CCAF-56BF-258A-EB22-C101A4DBF3A9}"/>
                </a:ext>
              </a:extLst>
            </p:cNvPr>
            <p:cNvSpPr/>
            <p:nvPr/>
          </p:nvSpPr>
          <p:spPr>
            <a:xfrm>
              <a:off x="4502608" y="169125"/>
              <a:ext cx="93575" cy="93575"/>
            </a:xfrm>
            <a:prstGeom prst="ellipse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6F76726-C938-D005-0B4C-2E4DE68DF9FD}"/>
                </a:ext>
              </a:extLst>
            </p:cNvPr>
            <p:cNvSpPr/>
            <p:nvPr/>
          </p:nvSpPr>
          <p:spPr>
            <a:xfrm>
              <a:off x="4679531" y="167443"/>
              <a:ext cx="93575" cy="9357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9" name="demovideo">
            <a:hlinkClick r:id="" action="ppaction://media"/>
            <a:extLst>
              <a:ext uri="{FF2B5EF4-FFF2-40B4-BE49-F238E27FC236}">
                <a16:creationId xmlns:a16="http://schemas.microsoft.com/office/drawing/2014/main" id="{22855827-17E4-F8C1-293C-D7BCE5A48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7409" y="1636938"/>
            <a:ext cx="7546975" cy="4798976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04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DABBCF06-A166-D13A-E658-9E263E8459AC}"/>
              </a:ext>
            </a:extLst>
          </p:cNvPr>
          <p:cNvSpPr/>
          <p:nvPr/>
        </p:nvSpPr>
        <p:spPr>
          <a:xfrm>
            <a:off x="4451482" y="422086"/>
            <a:ext cx="3213492" cy="32261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769DD-0644-D118-E214-426D6165D6A8}"/>
              </a:ext>
            </a:extLst>
          </p:cNvPr>
          <p:cNvSpPr/>
          <p:nvPr/>
        </p:nvSpPr>
        <p:spPr>
          <a:xfrm>
            <a:off x="-32079" y="-9939"/>
            <a:ext cx="6096000" cy="68679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27C0FD-DC42-5E88-562B-C92828CFAF3A}"/>
              </a:ext>
            </a:extLst>
          </p:cNvPr>
          <p:cNvSpPr/>
          <p:nvPr/>
        </p:nvSpPr>
        <p:spPr>
          <a:xfrm>
            <a:off x="-32523" y="-9939"/>
            <a:ext cx="12224524" cy="43202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C237F-3579-1B09-7B24-D040E5CE9C96}"/>
              </a:ext>
            </a:extLst>
          </p:cNvPr>
          <p:cNvSpPr txBox="1"/>
          <p:nvPr/>
        </p:nvSpPr>
        <p:spPr>
          <a:xfrm>
            <a:off x="160704" y="3414471"/>
            <a:ext cx="4433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Accuracy of the Location </a:t>
            </a:r>
            <a:r>
              <a:rPr lang="en-US" altLang="ko-KR" sz="2400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C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heck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BC447F-11DF-5BF2-25FD-2ED89013213B}"/>
              </a:ext>
            </a:extLst>
          </p:cNvPr>
          <p:cNvSpPr/>
          <p:nvPr/>
        </p:nvSpPr>
        <p:spPr>
          <a:xfrm>
            <a:off x="4451482" y="3644508"/>
            <a:ext cx="3213492" cy="32134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5ECC707-9CB2-EC78-5137-93D811FED219}"/>
              </a:ext>
            </a:extLst>
          </p:cNvPr>
          <p:cNvGrpSpPr/>
          <p:nvPr/>
        </p:nvGrpSpPr>
        <p:grpSpPr>
          <a:xfrm>
            <a:off x="4275576" y="5094801"/>
            <a:ext cx="316787" cy="314637"/>
            <a:chOff x="4275576" y="5094801"/>
            <a:chExt cx="316787" cy="314637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6735289-4918-E3AF-FD50-36E988505409}"/>
                </a:ext>
              </a:extLst>
            </p:cNvPr>
            <p:cNvSpPr/>
            <p:nvPr/>
          </p:nvSpPr>
          <p:spPr>
            <a:xfrm>
              <a:off x="4277726" y="5094801"/>
              <a:ext cx="314637" cy="314637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그래픽 26" descr="왼쪽 캐럿 윤곽선">
              <a:extLst>
                <a:ext uri="{FF2B5EF4-FFF2-40B4-BE49-F238E27FC236}">
                  <a16:creationId xmlns:a16="http://schemas.microsoft.com/office/drawing/2014/main" id="{6AE7CE1A-4708-D4B7-D360-43D6160E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75576" y="5102590"/>
              <a:ext cx="299058" cy="29905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CD7521-221C-300D-1CA2-DD9161F1E8C9}"/>
              </a:ext>
            </a:extLst>
          </p:cNvPr>
          <p:cNvGrpSpPr/>
          <p:nvPr/>
        </p:nvGrpSpPr>
        <p:grpSpPr>
          <a:xfrm>
            <a:off x="7530968" y="1869477"/>
            <a:ext cx="316786" cy="314637"/>
            <a:chOff x="4277726" y="5094801"/>
            <a:chExt cx="316786" cy="31463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015B0C6-A9EF-9E01-4E6C-20FC8F8E34DE}"/>
                </a:ext>
              </a:extLst>
            </p:cNvPr>
            <p:cNvSpPr/>
            <p:nvPr/>
          </p:nvSpPr>
          <p:spPr>
            <a:xfrm>
              <a:off x="4277726" y="5094801"/>
              <a:ext cx="314637" cy="314637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그래픽 30" descr="왼쪽 캐럿 윤곽선">
              <a:extLst>
                <a:ext uri="{FF2B5EF4-FFF2-40B4-BE49-F238E27FC236}">
                  <a16:creationId xmlns:a16="http://schemas.microsoft.com/office/drawing/2014/main" id="{54014FCE-D13C-81D8-8A8E-C821EEC1A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295454" y="5102590"/>
              <a:ext cx="299058" cy="29905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7B3C147-3BF9-FA69-4943-744B673E859B}"/>
              </a:ext>
            </a:extLst>
          </p:cNvPr>
          <p:cNvSpPr txBox="1"/>
          <p:nvPr/>
        </p:nvSpPr>
        <p:spPr>
          <a:xfrm>
            <a:off x="9126131" y="1169221"/>
            <a:ext cx="2829621" cy="70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Student can leave the classroom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during the class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2FBA84-ADDC-38B3-5159-1C51E3657087}"/>
              </a:ext>
            </a:extLst>
          </p:cNvPr>
          <p:cNvSpPr txBox="1"/>
          <p:nvPr/>
        </p:nvSpPr>
        <p:spPr>
          <a:xfrm>
            <a:off x="7845605" y="1170609"/>
            <a:ext cx="116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Problem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658602-A2B1-8393-62ED-BCE009755764}"/>
              </a:ext>
            </a:extLst>
          </p:cNvPr>
          <p:cNvSpPr txBox="1"/>
          <p:nvPr/>
        </p:nvSpPr>
        <p:spPr>
          <a:xfrm>
            <a:off x="1487403" y="4025724"/>
            <a:ext cx="2829621" cy="70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Packet can be captured 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‘near’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 the classroom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52063E-5326-D7FD-E839-D4AEE5D1BD7C}"/>
              </a:ext>
            </a:extLst>
          </p:cNvPr>
          <p:cNvSpPr txBox="1"/>
          <p:nvPr/>
        </p:nvSpPr>
        <p:spPr>
          <a:xfrm>
            <a:off x="160704" y="4044392"/>
            <a:ext cx="125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Problem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DC8C0B-C4F3-78AE-1A6B-CC6915892BC0}"/>
              </a:ext>
            </a:extLst>
          </p:cNvPr>
          <p:cNvSpPr txBox="1"/>
          <p:nvPr/>
        </p:nvSpPr>
        <p:spPr>
          <a:xfrm>
            <a:off x="7813497" y="594447"/>
            <a:ext cx="384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Persistent Presence Check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5" name="그림 개체 틀 14" descr="클라우드 컴퓨팅 윤곽선">
            <a:extLst>
              <a:ext uri="{FF2B5EF4-FFF2-40B4-BE49-F238E27FC236}">
                <a16:creationId xmlns:a16="http://schemas.microsoft.com/office/drawing/2014/main" id="{ED7F7A8D-7D52-7224-FFFD-D3695DA88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60900" y="635000"/>
            <a:ext cx="2794000" cy="2794000"/>
          </a:xfrm>
          <a:custGeom>
            <a:avLst/>
            <a:gdLst>
              <a:gd name="connsiteX0" fmla="*/ 1397000 w 2794000"/>
              <a:gd name="connsiteY0" fmla="*/ 0 h 2794000"/>
              <a:gd name="connsiteX1" fmla="*/ 2794000 w 2794000"/>
              <a:gd name="connsiteY1" fmla="*/ 1397000 h 2794000"/>
              <a:gd name="connsiteX2" fmla="*/ 1397000 w 2794000"/>
              <a:gd name="connsiteY2" fmla="*/ 2794000 h 2794000"/>
              <a:gd name="connsiteX3" fmla="*/ 0 w 2794000"/>
              <a:gd name="connsiteY3" fmla="*/ 1397000 h 2794000"/>
              <a:gd name="connsiteX4" fmla="*/ 1397000 w 2794000"/>
              <a:gd name="connsiteY4" fmla="*/ 0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000" h="2794000">
                <a:moveTo>
                  <a:pt x="1397000" y="0"/>
                </a:moveTo>
                <a:cubicBezTo>
                  <a:pt x="2168542" y="0"/>
                  <a:pt x="2794000" y="625458"/>
                  <a:pt x="2794000" y="1397000"/>
                </a:cubicBezTo>
                <a:cubicBezTo>
                  <a:pt x="2794000" y="2168542"/>
                  <a:pt x="2168542" y="2794000"/>
                  <a:pt x="1397000" y="2794000"/>
                </a:cubicBezTo>
                <a:cubicBezTo>
                  <a:pt x="625458" y="2794000"/>
                  <a:pt x="0" y="2168542"/>
                  <a:pt x="0" y="1397000"/>
                </a:cubicBezTo>
                <a:cubicBezTo>
                  <a:pt x="0" y="625458"/>
                  <a:pt x="625458" y="0"/>
                  <a:pt x="1397000" y="0"/>
                </a:cubicBezTo>
                <a:close/>
              </a:path>
            </a:pathLst>
          </a:custGeom>
          <a:noFill/>
        </p:spPr>
      </p:pic>
      <p:pic>
        <p:nvPicPr>
          <p:cNvPr id="16" name="그림 개체 틀 15" descr="강의실 단색으로 채워진">
            <a:extLst>
              <a:ext uri="{FF2B5EF4-FFF2-40B4-BE49-F238E27FC236}">
                <a16:creationId xmlns:a16="http://schemas.microsoft.com/office/drawing/2014/main" id="{7137FB65-3810-9793-9815-8620989C86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660900" y="3854450"/>
            <a:ext cx="2794000" cy="2794000"/>
          </a:xfrm>
          <a:custGeom>
            <a:avLst/>
            <a:gdLst>
              <a:gd name="connsiteX0" fmla="*/ 1397000 w 2794000"/>
              <a:gd name="connsiteY0" fmla="*/ 0 h 2794000"/>
              <a:gd name="connsiteX1" fmla="*/ 2794000 w 2794000"/>
              <a:gd name="connsiteY1" fmla="*/ 1397000 h 2794000"/>
              <a:gd name="connsiteX2" fmla="*/ 1397000 w 2794000"/>
              <a:gd name="connsiteY2" fmla="*/ 2794000 h 2794000"/>
              <a:gd name="connsiteX3" fmla="*/ 0 w 2794000"/>
              <a:gd name="connsiteY3" fmla="*/ 1397000 h 2794000"/>
              <a:gd name="connsiteX4" fmla="*/ 1397000 w 2794000"/>
              <a:gd name="connsiteY4" fmla="*/ 0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000" h="2794000">
                <a:moveTo>
                  <a:pt x="1397000" y="0"/>
                </a:moveTo>
                <a:cubicBezTo>
                  <a:pt x="2168542" y="0"/>
                  <a:pt x="2794000" y="625458"/>
                  <a:pt x="2794000" y="1397000"/>
                </a:cubicBezTo>
                <a:cubicBezTo>
                  <a:pt x="2794000" y="2168542"/>
                  <a:pt x="2168542" y="2794000"/>
                  <a:pt x="1397000" y="2794000"/>
                </a:cubicBezTo>
                <a:cubicBezTo>
                  <a:pt x="625458" y="2794000"/>
                  <a:pt x="0" y="2168542"/>
                  <a:pt x="0" y="1397000"/>
                </a:cubicBezTo>
                <a:cubicBezTo>
                  <a:pt x="0" y="625458"/>
                  <a:pt x="625458" y="0"/>
                  <a:pt x="1397000" y="0"/>
                </a:cubicBezTo>
                <a:close/>
              </a:path>
            </a:pathLst>
          </a:cu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14B3FD7-8CC0-2579-89D0-4B9CA4B480F5}"/>
              </a:ext>
            </a:extLst>
          </p:cNvPr>
          <p:cNvGrpSpPr/>
          <p:nvPr/>
        </p:nvGrpSpPr>
        <p:grpSpPr>
          <a:xfrm>
            <a:off x="4933044" y="50611"/>
            <a:ext cx="2318633" cy="307777"/>
            <a:chOff x="4327181" y="44987"/>
            <a:chExt cx="2318633" cy="3210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C85FF-FA22-37FE-B425-C14E0394EA52}"/>
                </a:ext>
              </a:extLst>
            </p:cNvPr>
            <p:cNvSpPr txBox="1"/>
            <p:nvPr/>
          </p:nvSpPr>
          <p:spPr>
            <a:xfrm>
              <a:off x="5205814" y="44987"/>
              <a:ext cx="1440000" cy="32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Future</a:t>
              </a:r>
              <a:r>
                <a:rPr lang="ko-KR" altLang="en-US" sz="1400" dirty="0">
                  <a:solidFill>
                    <a:srgbClr val="000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프리젠테이션 6 SemiBold" pitchFamily="2" charset="-127"/>
                  <a:ea typeface="프리젠테이션 6 SemiBold" pitchFamily="2" charset="-127"/>
                  <a:cs typeface="Pretendard" panose="02000503000000020004" pitchFamily="2" charset="-127"/>
                </a:rPr>
                <a:t>Work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D5155CB-1386-8C24-C13E-9406CFBB3300}"/>
                </a:ext>
              </a:extLst>
            </p:cNvPr>
            <p:cNvSpPr/>
            <p:nvPr/>
          </p:nvSpPr>
          <p:spPr>
            <a:xfrm>
              <a:off x="4854959" y="167443"/>
              <a:ext cx="93575" cy="93575"/>
            </a:xfrm>
            <a:prstGeom prst="ellipse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1FF0087-F0F5-9AD9-BF3C-9348F683A4BA}"/>
                </a:ext>
              </a:extLst>
            </p:cNvPr>
            <p:cNvSpPr/>
            <p:nvPr/>
          </p:nvSpPr>
          <p:spPr>
            <a:xfrm>
              <a:off x="5030387" y="166659"/>
              <a:ext cx="93575" cy="93575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2777F70-41A5-4D01-B55B-7D314586F7BC}"/>
                </a:ext>
              </a:extLst>
            </p:cNvPr>
            <p:cNvSpPr/>
            <p:nvPr/>
          </p:nvSpPr>
          <p:spPr>
            <a:xfrm>
              <a:off x="4327181" y="169125"/>
              <a:ext cx="93575" cy="93575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19FDFDA-8AAE-69DF-0C02-5A6E639246FA}"/>
                </a:ext>
              </a:extLst>
            </p:cNvPr>
            <p:cNvSpPr/>
            <p:nvPr/>
          </p:nvSpPr>
          <p:spPr>
            <a:xfrm>
              <a:off x="4502608" y="169125"/>
              <a:ext cx="93575" cy="93575"/>
            </a:xfrm>
            <a:prstGeom prst="ellipse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A4D6838-3A4B-73C5-A481-EB207BF4FC7D}"/>
                </a:ext>
              </a:extLst>
            </p:cNvPr>
            <p:cNvSpPr/>
            <p:nvPr/>
          </p:nvSpPr>
          <p:spPr>
            <a:xfrm>
              <a:off x="4679531" y="167443"/>
              <a:ext cx="93575" cy="93575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576DD45-7CD6-3733-D8F1-7602CC219221}"/>
              </a:ext>
            </a:extLst>
          </p:cNvPr>
          <p:cNvSpPr txBox="1"/>
          <p:nvPr/>
        </p:nvSpPr>
        <p:spPr>
          <a:xfrm>
            <a:off x="1487403" y="4901126"/>
            <a:ext cx="2829621" cy="700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Use multiple Aps </a:t>
            </a:r>
            <a:endParaRPr lang="en-US" altLang="ko-KR" sz="1400" dirty="0">
              <a:solidFill>
                <a:prstClr val="white"/>
              </a:solidFill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Strength of the signals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DCDC6E-AF39-9B61-623A-38E5BD5F0F74}"/>
              </a:ext>
            </a:extLst>
          </p:cNvPr>
          <p:cNvSpPr txBox="1"/>
          <p:nvPr/>
        </p:nvSpPr>
        <p:spPr>
          <a:xfrm>
            <a:off x="160704" y="4917924"/>
            <a:ext cx="136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Approach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A8004F-BC04-90BC-51A3-BF6D92D398D7}"/>
              </a:ext>
            </a:extLst>
          </p:cNvPr>
          <p:cNvSpPr txBox="1"/>
          <p:nvPr/>
        </p:nvSpPr>
        <p:spPr>
          <a:xfrm>
            <a:off x="7845605" y="2037259"/>
            <a:ext cx="202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  <a:cs typeface="Pretendard SemiBold" panose="02000703000000020004" pitchFamily="2" charset="-127"/>
              </a:rPr>
              <a:t>Approach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6 SemiBold" pitchFamily="2" charset="-127"/>
              <a:ea typeface="프리젠테이션 6 SemiBold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19135-F7AB-1299-49D4-792AAF0851F7}"/>
              </a:ext>
            </a:extLst>
          </p:cNvPr>
          <p:cNvSpPr txBox="1"/>
          <p:nvPr/>
        </p:nvSpPr>
        <p:spPr>
          <a:xfrm>
            <a:off x="9148008" y="2026110"/>
            <a:ext cx="2829621" cy="296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Capture the packets again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First check is directly sent to the server and verified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altLang="ko-KR" sz="1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The application checks twice more, once every 30 minutes for the remaining hour               (in background)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Send the captured packets at the next attendance check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02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FCA71-A515-8380-8DFC-0420D6791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하늘, 상업용 건물, 건물, 타워 블록이(가) 표시된 사진&#10;&#10;자동 생성된 설명">
            <a:extLst>
              <a:ext uri="{FF2B5EF4-FFF2-40B4-BE49-F238E27FC236}">
                <a16:creationId xmlns:a16="http://schemas.microsoft.com/office/drawing/2014/main" id="{796DF190-C783-DAD7-698F-BEAD589AFF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3889964" y="2217946"/>
            <a:ext cx="2005012" cy="2005012"/>
          </a:xfrm>
          <a:custGeom>
            <a:avLst/>
            <a:gdLst>
              <a:gd name="connsiteX0" fmla="*/ 149975 w 2005013"/>
              <a:gd name="connsiteY0" fmla="*/ 0 h 2005013"/>
              <a:gd name="connsiteX1" fmla="*/ 1855038 w 2005013"/>
              <a:gd name="connsiteY1" fmla="*/ 0 h 2005013"/>
              <a:gd name="connsiteX2" fmla="*/ 2005013 w 2005013"/>
              <a:gd name="connsiteY2" fmla="*/ 149975 h 2005013"/>
              <a:gd name="connsiteX3" fmla="*/ 2005013 w 2005013"/>
              <a:gd name="connsiteY3" fmla="*/ 1855038 h 2005013"/>
              <a:gd name="connsiteX4" fmla="*/ 1855038 w 2005013"/>
              <a:gd name="connsiteY4" fmla="*/ 2005013 h 2005013"/>
              <a:gd name="connsiteX5" fmla="*/ 149975 w 2005013"/>
              <a:gd name="connsiteY5" fmla="*/ 2005013 h 2005013"/>
              <a:gd name="connsiteX6" fmla="*/ 0 w 2005013"/>
              <a:gd name="connsiteY6" fmla="*/ 1855038 h 2005013"/>
              <a:gd name="connsiteX7" fmla="*/ 0 w 2005013"/>
              <a:gd name="connsiteY7" fmla="*/ 149975 h 2005013"/>
              <a:gd name="connsiteX8" fmla="*/ 149975 w 2005013"/>
              <a:gd name="connsiteY8" fmla="*/ 0 h 200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5013" h="2005013">
                <a:moveTo>
                  <a:pt x="149975" y="0"/>
                </a:moveTo>
                <a:lnTo>
                  <a:pt x="1855038" y="0"/>
                </a:lnTo>
                <a:cubicBezTo>
                  <a:pt x="1937867" y="0"/>
                  <a:pt x="2005013" y="67146"/>
                  <a:pt x="2005013" y="149975"/>
                </a:cubicBezTo>
                <a:lnTo>
                  <a:pt x="2005013" y="1855038"/>
                </a:lnTo>
                <a:cubicBezTo>
                  <a:pt x="2005013" y="1937867"/>
                  <a:pt x="1937867" y="2005013"/>
                  <a:pt x="1855038" y="2005013"/>
                </a:cubicBezTo>
                <a:lnTo>
                  <a:pt x="149975" y="2005013"/>
                </a:lnTo>
                <a:cubicBezTo>
                  <a:pt x="67146" y="2005013"/>
                  <a:pt x="0" y="1937867"/>
                  <a:pt x="0" y="1855038"/>
                </a:cubicBezTo>
                <a:lnTo>
                  <a:pt x="0" y="149975"/>
                </a:lnTo>
                <a:cubicBezTo>
                  <a:pt x="0" y="67146"/>
                  <a:pt x="67146" y="0"/>
                  <a:pt x="149975" y="0"/>
                </a:cubicBezTo>
                <a:close/>
              </a:path>
            </a:pathLst>
          </a:cu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4158A0A7-98C8-4CD4-B0B2-534785ABD1EF}"/>
              </a:ext>
            </a:extLst>
          </p:cNvPr>
          <p:cNvSpPr txBox="1"/>
          <p:nvPr/>
        </p:nvSpPr>
        <p:spPr>
          <a:xfrm>
            <a:off x="4060642" y="2347124"/>
            <a:ext cx="1345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Role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Allocation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15" name="그래픽 114" descr="배지 팔로우 단색으로 채워진">
            <a:extLst>
              <a:ext uri="{FF2B5EF4-FFF2-40B4-BE49-F238E27FC236}">
                <a16:creationId xmlns:a16="http://schemas.microsoft.com/office/drawing/2014/main" id="{2AE2912F-94C9-03F7-5A48-ACA821144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6913" y="3848172"/>
            <a:ext cx="298752" cy="298752"/>
          </a:xfrm>
          <a:prstGeom prst="rect">
            <a:avLst/>
          </a:prstGeom>
        </p:spPr>
      </p:pic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41905AAC-22F7-2DC7-8E05-55C36A96E3F4}"/>
              </a:ext>
            </a:extLst>
          </p:cNvPr>
          <p:cNvSpPr/>
          <p:nvPr/>
        </p:nvSpPr>
        <p:spPr>
          <a:xfrm>
            <a:off x="6011605" y="2220086"/>
            <a:ext cx="2005013" cy="2005013"/>
          </a:xfrm>
          <a:prstGeom prst="roundRect">
            <a:avLst>
              <a:gd name="adj" fmla="val 74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D3417F-98CE-BAB5-15DA-33AA43A7DAB2}"/>
              </a:ext>
            </a:extLst>
          </p:cNvPr>
          <p:cNvSpPr txBox="1"/>
          <p:nvPr/>
        </p:nvSpPr>
        <p:spPr>
          <a:xfrm>
            <a:off x="6171843" y="2810123"/>
            <a:ext cx="1146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Junhwan</a:t>
            </a:r>
            <a:r>
              <a:rPr lang="en-US" altLang="ko-KR" sz="1200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Choi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Youmin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Kim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Taehee</a:t>
            </a:r>
            <a:r>
              <a:rPr lang="en-US" altLang="ko-KR" sz="1200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Jeong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3E58756-C234-BA56-0196-9FF2AA913B0F}"/>
              </a:ext>
            </a:extLst>
          </p:cNvPr>
          <p:cNvSpPr txBox="1"/>
          <p:nvPr/>
        </p:nvSpPr>
        <p:spPr>
          <a:xfrm>
            <a:off x="6166264" y="2347124"/>
            <a:ext cx="171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Presentation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" panose="02000503000000020004" pitchFamily="2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4BBF07B-80CA-8E81-50A4-57D83BE86C76}"/>
              </a:ext>
            </a:extLst>
          </p:cNvPr>
          <p:cNvSpPr/>
          <p:nvPr/>
        </p:nvSpPr>
        <p:spPr>
          <a:xfrm>
            <a:off x="6010069" y="4324558"/>
            <a:ext cx="2005013" cy="2005013"/>
          </a:xfrm>
          <a:prstGeom prst="roundRect">
            <a:avLst>
              <a:gd name="adj" fmla="val 748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DEDA8A-7B44-E9C4-9DE8-A16B1A6AC690}"/>
              </a:ext>
            </a:extLst>
          </p:cNvPr>
          <p:cNvSpPr txBox="1"/>
          <p:nvPr/>
        </p:nvSpPr>
        <p:spPr>
          <a:xfrm>
            <a:off x="6186811" y="4894496"/>
            <a:ext cx="1079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Dohun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Kim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Tae Geon Um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Tommy Tran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8DD88A-FFD3-8091-77B9-4AD60BF66CBA}"/>
              </a:ext>
            </a:extLst>
          </p:cNvPr>
          <p:cNvSpPr txBox="1"/>
          <p:nvPr/>
        </p:nvSpPr>
        <p:spPr>
          <a:xfrm>
            <a:off x="6162127" y="4454125"/>
            <a:ext cx="1811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Back-end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965178-45E2-2B55-4519-DAB200170223}"/>
              </a:ext>
            </a:extLst>
          </p:cNvPr>
          <p:cNvSpPr txBox="1"/>
          <p:nvPr/>
        </p:nvSpPr>
        <p:spPr>
          <a:xfrm>
            <a:off x="4384072" y="1575154"/>
            <a:ext cx="3140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1E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#</a:t>
            </a:r>
            <a:r>
              <a:rPr lang="en-US" altLang="ko-KR" sz="1200" dirty="0">
                <a:solidFill>
                  <a:srgbClr val="0071E3"/>
                </a:solidFill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Question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1E3"/>
                </a:solidFill>
                <a:effectLst/>
                <a:uLnTx/>
                <a:uFillTx/>
                <a:latin typeface="프리젠테이션 5 Medium" pitchFamily="2" charset="-127"/>
                <a:ea typeface="프리젠테이션 5 Medium" pitchFamily="2" charset="-127"/>
                <a:cs typeface="Pretendard" panose="02000503000000020004" pitchFamily="2" charset="-127"/>
              </a:rPr>
              <a:t> #Answer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71E3"/>
              </a:solidFill>
              <a:effectLst/>
              <a:uLnTx/>
              <a:uFillTx/>
              <a:latin typeface="프리젠테이션 5 Medium" pitchFamily="2" charset="-127"/>
              <a:ea typeface="프리젠테이션 5 Medium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D56570-E9FB-17C2-1E47-30FC3E85DD28}"/>
              </a:ext>
            </a:extLst>
          </p:cNvPr>
          <p:cNvGrpSpPr/>
          <p:nvPr/>
        </p:nvGrpSpPr>
        <p:grpSpPr>
          <a:xfrm>
            <a:off x="4588325" y="778465"/>
            <a:ext cx="2732263" cy="761643"/>
            <a:chOff x="4301359" y="971735"/>
            <a:chExt cx="3064226" cy="76164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3B0C9B8-4DA2-9F20-3170-FBA6339F4614}"/>
                </a:ext>
              </a:extLst>
            </p:cNvPr>
            <p:cNvSpPr/>
            <p:nvPr/>
          </p:nvSpPr>
          <p:spPr>
            <a:xfrm>
              <a:off x="4301359" y="971735"/>
              <a:ext cx="3064226" cy="744375"/>
            </a:xfrm>
            <a:prstGeom prst="rect">
              <a:avLst/>
            </a:prstGeom>
            <a:solidFill>
              <a:schemeClr val="accent3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82A918B-50C5-AE62-E6CC-4A7620937F4B}"/>
                </a:ext>
              </a:extLst>
            </p:cNvPr>
            <p:cNvCxnSpPr/>
            <p:nvPr/>
          </p:nvCxnSpPr>
          <p:spPr>
            <a:xfrm>
              <a:off x="7365585" y="971735"/>
              <a:ext cx="0" cy="75600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D327C7A-77D6-7013-C087-CE860D6AA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1359" y="971735"/>
              <a:ext cx="0" cy="75600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09DCA56-B4C6-0696-D2A0-FFC211E393B0}"/>
                </a:ext>
              </a:extLst>
            </p:cNvPr>
            <p:cNvSpPr txBox="1"/>
            <p:nvPr/>
          </p:nvSpPr>
          <p:spPr>
            <a:xfrm>
              <a:off x="4557000" y="1025492"/>
              <a:ext cx="25529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8 ExtraBold" pitchFamily="2" charset="-127"/>
                  <a:ea typeface="프리젠테이션 8 ExtraBold" pitchFamily="2" charset="-127"/>
                  <a:cs typeface="Pretendard ExtraBold" panose="02000903000000020004" pitchFamily="2" charset="-127"/>
                </a:rPr>
                <a:t>Thank</a:t>
              </a: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8 ExtraBold" pitchFamily="2" charset="-127"/>
                  <a:ea typeface="프리젠테이션 8 ExtraBold" pitchFamily="2" charset="-127"/>
                  <a:cs typeface="Pretendard ExtraBold" panose="02000903000000020004" pitchFamily="2" charset="-127"/>
                </a:rPr>
                <a:t> </a:t>
              </a:r>
              <a:r>
                <a:rPr kumimoji="0" lang="en-US" altLang="ko-KR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프리젠테이션 8 ExtraBold" pitchFamily="2" charset="-127"/>
                  <a:ea typeface="프리젠테이션 8 ExtraBold" pitchFamily="2" charset="-127"/>
                  <a:cs typeface="Pretendard ExtraBold" panose="02000903000000020004" pitchFamily="2" charset="-127"/>
                </a:rPr>
                <a:t>You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endParaRPr>
            </a:p>
          </p:txBody>
        </p:sp>
      </p:grpSp>
      <p:pic>
        <p:nvPicPr>
          <p:cNvPr id="62" name="그래픽 61" descr="배지 팔로우 단색으로 채워진">
            <a:extLst>
              <a:ext uri="{FF2B5EF4-FFF2-40B4-BE49-F238E27FC236}">
                <a16:creationId xmlns:a16="http://schemas.microsoft.com/office/drawing/2014/main" id="{2653A185-BD7F-08C3-FB9B-EE535A469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6756" y="3850075"/>
            <a:ext cx="298752" cy="298752"/>
          </a:xfrm>
          <a:prstGeom prst="rect">
            <a:avLst/>
          </a:prstGeom>
        </p:spPr>
      </p:pic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6439A0E1-870D-E0DE-EC73-A20C6714638E}"/>
              </a:ext>
            </a:extLst>
          </p:cNvPr>
          <p:cNvGrpSpPr/>
          <p:nvPr/>
        </p:nvGrpSpPr>
        <p:grpSpPr>
          <a:xfrm flipH="1">
            <a:off x="6265848" y="3831149"/>
            <a:ext cx="360000" cy="180000"/>
            <a:chOff x="6341292" y="2775032"/>
            <a:chExt cx="360000" cy="180000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0085DE67-239A-E8F9-7C62-88D5906885AA}"/>
                </a:ext>
              </a:extLst>
            </p:cNvPr>
            <p:cNvSpPr/>
            <p:nvPr/>
          </p:nvSpPr>
          <p:spPr>
            <a:xfrm>
              <a:off x="6341292" y="2775032"/>
              <a:ext cx="360000" cy="18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5588CBB7-221C-4984-C991-47BF124C1681}"/>
                </a:ext>
              </a:extLst>
            </p:cNvPr>
            <p:cNvSpPr/>
            <p:nvPr/>
          </p:nvSpPr>
          <p:spPr>
            <a:xfrm>
              <a:off x="6361041" y="2788286"/>
              <a:ext cx="153492" cy="1534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0" name="그래픽 109" descr="배지 팔로우 단색으로 채워진">
            <a:extLst>
              <a:ext uri="{FF2B5EF4-FFF2-40B4-BE49-F238E27FC236}">
                <a16:creationId xmlns:a16="http://schemas.microsoft.com/office/drawing/2014/main" id="{93EE26FD-7665-5A90-C1FE-1B700DEEF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3142" y="5954547"/>
            <a:ext cx="298752" cy="29875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9AB9FE-870D-167D-3022-E0FC05105C4C}"/>
              </a:ext>
            </a:extLst>
          </p:cNvPr>
          <p:cNvSpPr/>
          <p:nvPr/>
        </p:nvSpPr>
        <p:spPr>
          <a:xfrm>
            <a:off x="3889964" y="4324558"/>
            <a:ext cx="2005013" cy="2005013"/>
          </a:xfrm>
          <a:prstGeom prst="roundRect">
            <a:avLst>
              <a:gd name="adj" fmla="val 74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래픽 11" descr="배지 팔로우 단색으로 채워진">
            <a:extLst>
              <a:ext uri="{FF2B5EF4-FFF2-40B4-BE49-F238E27FC236}">
                <a16:creationId xmlns:a16="http://schemas.microsoft.com/office/drawing/2014/main" id="{9BE158D4-51B4-AFBC-F975-F772CC48E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5115" y="5954547"/>
            <a:ext cx="298752" cy="298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E0B95B-8508-BA03-E89C-22D27D3D74A7}"/>
              </a:ext>
            </a:extLst>
          </p:cNvPr>
          <p:cNvSpPr txBox="1"/>
          <p:nvPr/>
        </p:nvSpPr>
        <p:spPr>
          <a:xfrm>
            <a:off x="4060642" y="4888047"/>
            <a:ext cx="117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Geon Woo Lim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Chanwoo</a:t>
            </a:r>
            <a:r>
              <a:rPr lang="en-US" altLang="ko-KR" sz="1200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 ExtraBold" panose="02000903000000020004" pitchFamily="2" charset="-127"/>
              </a:rPr>
              <a:t> Park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69FD58-E24A-E60A-5495-985115A2933A}"/>
              </a:ext>
            </a:extLst>
          </p:cNvPr>
          <p:cNvSpPr txBox="1"/>
          <p:nvPr/>
        </p:nvSpPr>
        <p:spPr>
          <a:xfrm>
            <a:off x="4037100" y="4447893"/>
            <a:ext cx="1710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prstClr val="white"/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Front-end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프리젠테이션 8 ExtraBold" pitchFamily="2" charset="-127"/>
              <a:ea typeface="프리젠테이션 8 ExtraBold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5692562-E41A-56C2-D716-7908ACFB7D20}"/>
              </a:ext>
            </a:extLst>
          </p:cNvPr>
          <p:cNvGrpSpPr/>
          <p:nvPr/>
        </p:nvGrpSpPr>
        <p:grpSpPr>
          <a:xfrm>
            <a:off x="4070795" y="5960185"/>
            <a:ext cx="1097007" cy="298752"/>
            <a:chOff x="5362575" y="3660744"/>
            <a:chExt cx="1097007" cy="298752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A4B40096-38F3-26B7-E974-AFF147815CE1}"/>
                </a:ext>
              </a:extLst>
            </p:cNvPr>
            <p:cNvSpPr/>
            <p:nvPr/>
          </p:nvSpPr>
          <p:spPr>
            <a:xfrm>
              <a:off x="5362575" y="3660744"/>
              <a:ext cx="1025275" cy="2987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6EAC1A6F-7D1A-37F2-3F6C-3A1389A52C5C}"/>
                </a:ext>
              </a:extLst>
            </p:cNvPr>
            <p:cNvSpPr/>
            <p:nvPr/>
          </p:nvSpPr>
          <p:spPr>
            <a:xfrm rot="5400000">
              <a:off x="6353022" y="3760787"/>
              <a:ext cx="114453" cy="9866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5810207-D043-A270-F658-BD8DB3C2261E}"/>
              </a:ext>
            </a:extLst>
          </p:cNvPr>
          <p:cNvSpPr txBox="1"/>
          <p:nvPr/>
        </p:nvSpPr>
        <p:spPr>
          <a:xfrm>
            <a:off x="4277964" y="5976725"/>
            <a:ext cx="6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Client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A4CBC03-2A67-83F2-1D68-917F52732255}"/>
              </a:ext>
            </a:extLst>
          </p:cNvPr>
          <p:cNvGrpSpPr/>
          <p:nvPr/>
        </p:nvGrpSpPr>
        <p:grpSpPr>
          <a:xfrm>
            <a:off x="6186811" y="5954547"/>
            <a:ext cx="1097007" cy="298752"/>
            <a:chOff x="5362575" y="3660744"/>
            <a:chExt cx="1097007" cy="298752"/>
          </a:xfrm>
          <a:solidFill>
            <a:schemeClr val="bg1">
              <a:lumMod val="8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6E92E3B-3D9E-5229-D69B-A540C0A19664}"/>
                </a:ext>
              </a:extLst>
            </p:cNvPr>
            <p:cNvSpPr/>
            <p:nvPr/>
          </p:nvSpPr>
          <p:spPr>
            <a:xfrm>
              <a:off x="5362575" y="3660744"/>
              <a:ext cx="1025275" cy="29875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879863D0-5654-01E5-2E54-6378FC183D8E}"/>
                </a:ext>
              </a:extLst>
            </p:cNvPr>
            <p:cNvSpPr/>
            <p:nvPr/>
          </p:nvSpPr>
          <p:spPr>
            <a:xfrm rot="5400000">
              <a:off x="6353022" y="3760787"/>
              <a:ext cx="114453" cy="9866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8161CFA-02F5-DEF9-0A3C-B1243421D0ED}"/>
              </a:ext>
            </a:extLst>
          </p:cNvPr>
          <p:cNvSpPr txBox="1"/>
          <p:nvPr/>
        </p:nvSpPr>
        <p:spPr>
          <a:xfrm>
            <a:off x="6368123" y="5976725"/>
            <a:ext cx="66063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Server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프리젠테이션 8 ExtraBold" pitchFamily="2" charset="-127"/>
                <a:ea typeface="프리젠테이션 8 ExtraBold" pitchFamily="2" charset="-127"/>
                <a:cs typeface="Pretendard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17442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311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5F5F7"/>
      </a:accent1>
      <a:accent2>
        <a:srgbClr val="000000"/>
      </a:accent2>
      <a:accent3>
        <a:srgbClr val="0071E3"/>
      </a:accent3>
      <a:accent4>
        <a:srgbClr val="FFFF00"/>
      </a:accent4>
      <a:accent5>
        <a:srgbClr val="FFFF00"/>
      </a:accent5>
      <a:accent6>
        <a:srgbClr val="FFFF00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19864610C2B54F8DD4AFFAA1623265" ma:contentTypeVersion="13" ma:contentTypeDescription="새 문서를 만듭니다." ma:contentTypeScope="" ma:versionID="7c417d600bababb6d83271b5daecdf78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dc2ea8abdf765ff6c289a134eb4edd4f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182E7-5B27-4F03-A9CE-619721AF848B}">
  <ds:schemaRefs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6f8b04b1-2182-4f7d-b6e2-c184ae7aedc5"/>
    <ds:schemaRef ds:uri="http://schemas.openxmlformats.org/package/2006/metadata/core-properties"/>
    <ds:schemaRef ds:uri="http://schemas.microsoft.com/office/infopath/2007/PartnerControls"/>
    <ds:schemaRef ds:uri="a284b5e2-a014-447d-bef5-fb0af5b3093c"/>
  </ds:schemaRefs>
</ds:datastoreItem>
</file>

<file path=customXml/itemProps2.xml><?xml version="1.0" encoding="utf-8"?>
<ds:datastoreItem xmlns:ds="http://schemas.openxmlformats.org/officeDocument/2006/customXml" ds:itemID="{1522B3E8-BC01-4187-841B-FCA4C38FD1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2B044F-A7F4-4780-BB15-50CEA6CA3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b04b1-2182-4f7d-b6e2-c184ae7aedc5"/>
    <ds:schemaRef ds:uri="a284b5e2-a014-447d-bef5-fb0af5b30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498</Words>
  <Application>Microsoft Office PowerPoint</Application>
  <PresentationFormat>와이드스크린</PresentationFormat>
  <Paragraphs>119</Paragraphs>
  <Slides>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프리젠테이션 5 Medium</vt:lpstr>
      <vt:lpstr>프리젠테이션 6 SemiBold</vt:lpstr>
      <vt:lpstr>프리젠테이션 8 ExtraBold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구 본학</dc:creator>
  <cp:lastModifiedBy>유민 김</cp:lastModifiedBy>
  <cp:revision>25</cp:revision>
  <dcterms:created xsi:type="dcterms:W3CDTF">2024-11-06T01:16:59Z</dcterms:created>
  <dcterms:modified xsi:type="dcterms:W3CDTF">2024-12-08T09:49:32Z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